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84.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 id="214748366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Lst>
  <p:sldSz cy="5143500" cx="9144000"/>
  <p:notesSz cx="6858000" cy="9144000"/>
  <p:embeddedFontLst>
    <p:embeddedFont>
      <p:font typeface="Montserrat"/>
      <p:regular r:id="rId91"/>
      <p:bold r:id="rId92"/>
      <p:italic r:id="rId93"/>
      <p:boldItalic r:id="rId94"/>
    </p:embeddedFont>
    <p:embeddedFont>
      <p:font typeface="Source Code Pro"/>
      <p:regular r:id="rId95"/>
      <p:bold r:id="rId96"/>
      <p:italic r:id="rId97"/>
      <p:boldItalic r:id="rId98"/>
    </p:embeddedFont>
    <p:embeddedFont>
      <p:font typeface="Roboto Mono"/>
      <p:regular r:id="rId99"/>
      <p:bold r:id="rId100"/>
      <p:italic r:id="rId101"/>
      <p:boldItalic r:id="rId102"/>
    </p:embeddedFont>
    <p:embeddedFont>
      <p:font typeface="Source Code Pro Medium"/>
      <p:regular r:id="rId103"/>
      <p:bold r:id="rId104"/>
      <p:italic r:id="rId105"/>
      <p:boldItalic r:id="rId10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http://customooxmlschemas.google.com/">
      <go:slidesCustomData xmlns:go="http://customooxmlschemas.google.com/" r:id="rId107" roundtripDataSignature="AMtx7mhC0tchproj5rwf1UamIRdafd4va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07" Type="http://customschemas.google.com/relationships/presentationmetadata" Target="metadata"/><Relationship Id="rId106" Type="http://schemas.openxmlformats.org/officeDocument/2006/relationships/font" Target="fonts/SourceCodeProMedium-boldItalic.fntdata"/><Relationship Id="rId105" Type="http://schemas.openxmlformats.org/officeDocument/2006/relationships/font" Target="fonts/SourceCodeProMedium-italic.fntdata"/><Relationship Id="rId104" Type="http://schemas.openxmlformats.org/officeDocument/2006/relationships/font" Target="fonts/SourceCodeProMedium-bold.fntdata"/><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103" Type="http://schemas.openxmlformats.org/officeDocument/2006/relationships/font" Target="fonts/SourceCodeProMedium-regular.fntdata"/><Relationship Id="rId102" Type="http://schemas.openxmlformats.org/officeDocument/2006/relationships/font" Target="fonts/RobotoMono-boldItalic.fntdata"/><Relationship Id="rId101" Type="http://schemas.openxmlformats.org/officeDocument/2006/relationships/font" Target="fonts/RobotoMono-italic.fntdata"/><Relationship Id="rId100" Type="http://schemas.openxmlformats.org/officeDocument/2006/relationships/font" Target="fonts/RobotoMono-bold.fntdata"/><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95" Type="http://schemas.openxmlformats.org/officeDocument/2006/relationships/font" Target="fonts/SourceCodePro-regular.fntdata"/><Relationship Id="rId94" Type="http://schemas.openxmlformats.org/officeDocument/2006/relationships/font" Target="fonts/Montserrat-boldItalic.fntdata"/><Relationship Id="rId97" Type="http://schemas.openxmlformats.org/officeDocument/2006/relationships/font" Target="fonts/SourceCodePro-italic.fntdata"/><Relationship Id="rId96" Type="http://schemas.openxmlformats.org/officeDocument/2006/relationships/font" Target="fonts/SourceCodePro-bold.fntdata"/><Relationship Id="rId11" Type="http://schemas.openxmlformats.org/officeDocument/2006/relationships/slide" Target="slides/slide5.xml"/><Relationship Id="rId99" Type="http://schemas.openxmlformats.org/officeDocument/2006/relationships/font" Target="fonts/RobotoMono-regular.fntdata"/><Relationship Id="rId10" Type="http://schemas.openxmlformats.org/officeDocument/2006/relationships/slide" Target="slides/slide4.xml"/><Relationship Id="rId98" Type="http://schemas.openxmlformats.org/officeDocument/2006/relationships/font" Target="fonts/SourceCodePro-boldItalic.fntdata"/><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font" Target="fonts/Montserrat-regular.fntdata"/><Relationship Id="rId90" Type="http://schemas.openxmlformats.org/officeDocument/2006/relationships/slide" Target="slides/slide84.xml"/><Relationship Id="rId93" Type="http://schemas.openxmlformats.org/officeDocument/2006/relationships/font" Target="fonts/Montserrat-italic.fntdata"/><Relationship Id="rId92" Type="http://schemas.openxmlformats.org/officeDocument/2006/relationships/font" Target="fonts/Montserrat-bold.fntdata"/><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68" Type="http://schemas.openxmlformats.org/officeDocument/2006/relationships/slide" Target="slides/slide62.xml"/><Relationship Id="rId67" Type="http://schemas.openxmlformats.org/officeDocument/2006/relationships/slide" Target="slides/slide61.xml"/><Relationship Id="rId60" Type="http://schemas.openxmlformats.org/officeDocument/2006/relationships/slide" Target="slides/slide54.xml"/><Relationship Id="rId69" Type="http://schemas.openxmlformats.org/officeDocument/2006/relationships/slide" Target="slides/slide6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slide" Target="slides/slide51.xml"/><Relationship Id="rId56" Type="http://schemas.openxmlformats.org/officeDocument/2006/relationships/slide" Target="slides/slide50.xml"/><Relationship Id="rId59" Type="http://schemas.openxmlformats.org/officeDocument/2006/relationships/slide" Target="slides/slide53.xml"/><Relationship Id="rId58" Type="http://schemas.openxmlformats.org/officeDocument/2006/relationships/slide" Target="slides/slide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w3schools.com/html/html5_new_elements.asp" TargetMode="Externa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w3schools.com/html/html_form_elements.asp" TargetMode="Externa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w3schools.com/html/html_form_input_types.asp" TargetMode="Externa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w3schools.com/html/html_form_attributes.asp" TargetMode="Externa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5f0308bde3_0_30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3" name="Google Shape;103;g5f0308bde3_0_30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6548aeef45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6548aeef45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6548aeef45_0_3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0" name="Google Shape;160;g6548aeef45_0_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65381aaf6c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6" name="Google Shape;166;g65381aaf6c_0_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65381aaf6c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3" name="Google Shape;173;g65381aaf6c_0_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65381aaf6c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0" name="Google Shape;180;g65381aaf6c_0_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6548aeef45_0_4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7" name="Google Shape;187;g6548aeef45_0_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65381aaf6c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3" name="Google Shape;193;g65381aaf6c_0_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65381aaf6c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0" name="Google Shape;200;g65381aaf6c_0_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65381aaf6c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7" name="Google Shape;207;g65381aaf6c_0_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65381aaf6c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4" name="Google Shape;214;g65381aaf6c_0_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5f0308bde3_0_3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0" name="Google Shape;110;g5f0308bde3_0_3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65381aaf6c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1" name="Google Shape;221;g65381aaf6c_0_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65381aaf6c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8" name="Google Shape;228;g65381aaf6c_0_8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65381aaf6c_0_5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5" name="Google Shape;235;g65381aaf6c_0_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6548aeef45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6548aeef45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6548aeef45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6548aeef45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7cde538c53_0_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1" name="Google Shape;251;g7cde538c53_0_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7cde538c53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7" name="Google Shape;257;g7cde538c53_0_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6548aeef45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2" name="Google Shape;262;g6548aeef45_0_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65381aaf6c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9" name="Google Shape;269;g65381aaf6c_0_9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7cde538c53_0_1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6" name="Google Shape;276;g7cde538c53_0_18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6548aeef45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6548aeef45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7cde538c53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3" name="Google Shape;283;g7cde538c53_0_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7cde538c53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0" name="Google Shape;290;g7cde538c53_0_1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7cf6f8620e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7" name="Google Shape;297;g7cf6f8620e_0_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6f6e9fc1b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4" name="Google Shape;304;g6f6e9fc1b9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65381aaf6c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1" name="Google Shape;311;g65381aaf6c_0_10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7cde538c53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8" name="Google Shape;318;g7cde538c53_0_1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7cde538c53_0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5" name="Google Shape;325;g7cde538c53_0_1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7e7396de5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2" name="Google Shape;332;g7e7396de5f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7cf6f8620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9" name="Google Shape;339;g7cf6f8620e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6f7ba3ab99_0_10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6" name="Google Shape;346;g6f7ba3ab99_0_10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6548aeef45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6548aeef45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6f7ba3ab99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2" name="Google Shape;352;g6f7ba3ab99_0_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6f7ba3ab99_0_8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7" name="Google Shape;357;g6f7ba3ab99_0_8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6f7ba3ab99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3" name="Google Shape;363;g6f7ba3ab99_0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6f7ba3ab99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8" name="Google Shape;368;g6f7ba3ab99_0_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6548aeef45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5" name="Google Shape;375;g6548aeef45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6f5a1e25f9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1" name="Google Shape;381;g6f5a1e25f9_0_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6f7ba3ab99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8" name="Google Shape;388;g6f7ba3ab99_0_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6f7ba3ab99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5" name="Google Shape;395;g6f7ba3ab99_0_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6f7ba3ab99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2" name="Google Shape;402;g6f7ba3ab99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6f7ba3ab99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8" name="Google Shape;408;g6f7ba3ab99_0_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6548aeef45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6548aeef45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g6f7ba3ab99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3" name="Google Shape;413;g6f7ba3ab99_0_8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6f7ba3ab99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8" name="Google Shape;418;g6f7ba3ab99_0_9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6f7ba3ab99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3" name="Google Shape;423;g6f7ba3ab99_0_9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g6f7ba3ab99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8" name="Google Shape;428;g6f7ba3ab99_0_9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u="sng">
                <a:solidFill>
                  <a:schemeClr val="hlink"/>
                </a:solidFill>
                <a:hlinkClick r:id="rId2"/>
              </a:rPr>
              <a:t>https://www.w3schools.com/html/html5_new_elements.asp</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g6f7ba3ab99_0_4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3" name="Google Shape;433;g6f7ba3ab99_0_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6f7ba3ab99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9" name="Google Shape;439;g6f7ba3ab99_0_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g6f7ba3ab99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4" name="Google Shape;444;g6f7ba3ab99_0_1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g6f7ba3ab99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9" name="Google Shape;449;g6f7ba3ab99_0_1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g6f7ba3ab99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4" name="Google Shape;454;g6f7ba3ab99_0_1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g657139bfc6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9" name="Google Shape;459;g657139bfc6_1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u="sng">
                <a:solidFill>
                  <a:schemeClr val="hlink"/>
                </a:solidFill>
                <a:hlinkClick r:id="rId2"/>
              </a:rPr>
              <a:t>https://www.w3schools.com/html/html_form_elements.asp</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5f0308bde3_0_4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2" name="Google Shape;132;g5f0308bde3_0_4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g657139bfc6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4" name="Google Shape;464;g657139bfc6_1_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g657139bfc6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0" name="Google Shape;470;g657139bfc6_1_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g657139bfc6_1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6" name="Google Shape;476;g657139bfc6_1_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g657139bfc6_1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2" name="Google Shape;482;g657139bfc6_1_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g657139bfc6_1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8" name="Google Shape;488;g657139bfc6_1_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u="sng">
                <a:solidFill>
                  <a:schemeClr val="hlink"/>
                </a:solidFill>
                <a:hlinkClick r:id="rId2"/>
              </a:rPr>
              <a:t>https://www.w3schools.com/html/html_form_input_types.asp</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g657139bfc6_1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3" name="Google Shape;493;g657139bfc6_1_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u="sng">
                <a:solidFill>
                  <a:schemeClr val="hlink"/>
                </a:solidFill>
                <a:hlinkClick r:id="rId2"/>
              </a:rPr>
              <a:t>https://www.w3schools.com/html/html_form_attributes.asp</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g6f7ba3ab99_0_1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8" name="Google Shape;498;g6f7ba3ab99_0_1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 name="Shape 502"/>
        <p:cNvGrpSpPr/>
        <p:nvPr/>
      </p:nvGrpSpPr>
      <p:grpSpPr>
        <a:xfrm>
          <a:off x="0" y="0"/>
          <a:ext cx="0" cy="0"/>
          <a:chOff x="0" y="0"/>
          <a:chExt cx="0" cy="0"/>
        </a:xfrm>
      </p:grpSpPr>
      <p:sp>
        <p:nvSpPr>
          <p:cNvPr id="503" name="Google Shape;503;g6f7ba3ab99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4" name="Google Shape;504;g6f7ba3ab99_0_1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g6f7ba3ab99_0_6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1" name="Google Shape;511;g6f7ba3ab99_0_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g6f7ba3ab99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7" name="Google Shape;517;g6f7ba3ab99_0_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65381aaf6c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8" name="Google Shape;138;g65381aaf6c_0_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g657139bfc6_1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4" name="Google Shape;524;g657139bfc6_1_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 name="Shape 529"/>
        <p:cNvGrpSpPr/>
        <p:nvPr/>
      </p:nvGrpSpPr>
      <p:grpSpPr>
        <a:xfrm>
          <a:off x="0" y="0"/>
          <a:ext cx="0" cy="0"/>
          <a:chOff x="0" y="0"/>
          <a:chExt cx="0" cy="0"/>
        </a:xfrm>
      </p:grpSpPr>
      <p:sp>
        <p:nvSpPr>
          <p:cNvPr id="530" name="Google Shape;530;g657139bfc6_1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1" name="Google Shape;531;g657139bfc6_1_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 name="Shape 536"/>
        <p:cNvGrpSpPr/>
        <p:nvPr/>
      </p:nvGrpSpPr>
      <p:grpSpPr>
        <a:xfrm>
          <a:off x="0" y="0"/>
          <a:ext cx="0" cy="0"/>
          <a:chOff x="0" y="0"/>
          <a:chExt cx="0" cy="0"/>
        </a:xfrm>
      </p:grpSpPr>
      <p:sp>
        <p:nvSpPr>
          <p:cNvPr id="537" name="Google Shape;537;g657139bfc6_1_8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8" name="Google Shape;538;g657139bfc6_1_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 name="Shape 542"/>
        <p:cNvGrpSpPr/>
        <p:nvPr/>
      </p:nvGrpSpPr>
      <p:grpSpPr>
        <a:xfrm>
          <a:off x="0" y="0"/>
          <a:ext cx="0" cy="0"/>
          <a:chOff x="0" y="0"/>
          <a:chExt cx="0" cy="0"/>
        </a:xfrm>
      </p:grpSpPr>
      <p:sp>
        <p:nvSpPr>
          <p:cNvPr id="543" name="Google Shape;543;g657139bfc6_1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4" name="Google Shape;544;g657139bfc6_1_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g657139bfc6_1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9" name="Google Shape;549;g657139bfc6_1_8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4" name="Shape 554"/>
        <p:cNvGrpSpPr/>
        <p:nvPr/>
      </p:nvGrpSpPr>
      <p:grpSpPr>
        <a:xfrm>
          <a:off x="0" y="0"/>
          <a:ext cx="0" cy="0"/>
          <a:chOff x="0" y="0"/>
          <a:chExt cx="0" cy="0"/>
        </a:xfrm>
      </p:grpSpPr>
      <p:sp>
        <p:nvSpPr>
          <p:cNvPr id="555" name="Google Shape;555;g657139bfc6_1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6" name="Google Shape;556;g657139bfc6_1_9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 name="Shape 561"/>
        <p:cNvGrpSpPr/>
        <p:nvPr/>
      </p:nvGrpSpPr>
      <p:grpSpPr>
        <a:xfrm>
          <a:off x="0" y="0"/>
          <a:ext cx="0" cy="0"/>
          <a:chOff x="0" y="0"/>
          <a:chExt cx="0" cy="0"/>
        </a:xfrm>
      </p:grpSpPr>
      <p:sp>
        <p:nvSpPr>
          <p:cNvPr id="562" name="Google Shape;562;g657139bfc6_1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3" name="Google Shape;563;g657139bfc6_1_1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6" name="Shape 566"/>
        <p:cNvGrpSpPr/>
        <p:nvPr/>
      </p:nvGrpSpPr>
      <p:grpSpPr>
        <a:xfrm>
          <a:off x="0" y="0"/>
          <a:ext cx="0" cy="0"/>
          <a:chOff x="0" y="0"/>
          <a:chExt cx="0" cy="0"/>
        </a:xfrm>
      </p:grpSpPr>
      <p:sp>
        <p:nvSpPr>
          <p:cNvPr id="567" name="Google Shape;567;g657139bfc6_1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8" name="Google Shape;568;g657139bfc6_1_10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3" name="Shape 573"/>
        <p:cNvGrpSpPr/>
        <p:nvPr/>
      </p:nvGrpSpPr>
      <p:grpSpPr>
        <a:xfrm>
          <a:off x="0" y="0"/>
          <a:ext cx="0" cy="0"/>
          <a:chOff x="0" y="0"/>
          <a:chExt cx="0" cy="0"/>
        </a:xfrm>
      </p:grpSpPr>
      <p:sp>
        <p:nvSpPr>
          <p:cNvPr id="574" name="Google Shape;574;g657139bfc6_1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5" name="Google Shape;575;g657139bfc6_1_1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8" name="Shape 578"/>
        <p:cNvGrpSpPr/>
        <p:nvPr/>
      </p:nvGrpSpPr>
      <p:grpSpPr>
        <a:xfrm>
          <a:off x="0" y="0"/>
          <a:ext cx="0" cy="0"/>
          <a:chOff x="0" y="0"/>
          <a:chExt cx="0" cy="0"/>
        </a:xfrm>
      </p:grpSpPr>
      <p:sp>
        <p:nvSpPr>
          <p:cNvPr id="579" name="Google Shape;579;g657139bfc6_1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0" name="Google Shape;580;g657139bfc6_1_10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6548aeef45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6548aeef45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5" name="Shape 585"/>
        <p:cNvGrpSpPr/>
        <p:nvPr/>
      </p:nvGrpSpPr>
      <p:grpSpPr>
        <a:xfrm>
          <a:off x="0" y="0"/>
          <a:ext cx="0" cy="0"/>
          <a:chOff x="0" y="0"/>
          <a:chExt cx="0" cy="0"/>
        </a:xfrm>
      </p:grpSpPr>
      <p:sp>
        <p:nvSpPr>
          <p:cNvPr id="586" name="Google Shape;586;g657139bfc6_1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7" name="Google Shape;587;g657139bfc6_1_1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0" name="Shape 590"/>
        <p:cNvGrpSpPr/>
        <p:nvPr/>
      </p:nvGrpSpPr>
      <p:grpSpPr>
        <a:xfrm>
          <a:off x="0" y="0"/>
          <a:ext cx="0" cy="0"/>
          <a:chOff x="0" y="0"/>
          <a:chExt cx="0" cy="0"/>
        </a:xfrm>
      </p:grpSpPr>
      <p:sp>
        <p:nvSpPr>
          <p:cNvPr id="591" name="Google Shape;591;g657139bfc6_1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2" name="Google Shape;592;g657139bfc6_1_1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7" name="Shape 597"/>
        <p:cNvGrpSpPr/>
        <p:nvPr/>
      </p:nvGrpSpPr>
      <p:grpSpPr>
        <a:xfrm>
          <a:off x="0" y="0"/>
          <a:ext cx="0" cy="0"/>
          <a:chOff x="0" y="0"/>
          <a:chExt cx="0" cy="0"/>
        </a:xfrm>
      </p:grpSpPr>
      <p:sp>
        <p:nvSpPr>
          <p:cNvPr id="598" name="Google Shape;598;g41960fbd57_0_6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9" name="Google Shape;599;g41960fbd57_0_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3" name="Shape 603"/>
        <p:cNvGrpSpPr/>
        <p:nvPr/>
      </p:nvGrpSpPr>
      <p:grpSpPr>
        <a:xfrm>
          <a:off x="0" y="0"/>
          <a:ext cx="0" cy="0"/>
          <a:chOff x="0" y="0"/>
          <a:chExt cx="0" cy="0"/>
        </a:xfrm>
      </p:grpSpPr>
      <p:sp>
        <p:nvSpPr>
          <p:cNvPr id="604" name="Google Shape;604;g657139bfc6_1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5" name="Google Shape;605;g657139bfc6_1_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0" name="Shape 610"/>
        <p:cNvGrpSpPr/>
        <p:nvPr/>
      </p:nvGrpSpPr>
      <p:grpSpPr>
        <a:xfrm>
          <a:off x="0" y="0"/>
          <a:ext cx="0" cy="0"/>
          <a:chOff x="0" y="0"/>
          <a:chExt cx="0" cy="0"/>
        </a:xfrm>
      </p:grpSpPr>
      <p:sp>
        <p:nvSpPr>
          <p:cNvPr id="611" name="Google Shape;611;g657139bfc6_1_4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2" name="Google Shape;612;g657139bfc6_1_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6548aeef45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6548aeef45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9" name="Shape 9"/>
        <p:cNvGrpSpPr/>
        <p:nvPr/>
      </p:nvGrpSpPr>
      <p:grpSpPr>
        <a:xfrm>
          <a:off x="0" y="0"/>
          <a:ext cx="0" cy="0"/>
          <a:chOff x="0" y="0"/>
          <a:chExt cx="0" cy="0"/>
        </a:xfrm>
      </p:grpSpPr>
      <p:sp>
        <p:nvSpPr>
          <p:cNvPr id="10" name="Google Shape;10;p19"/>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1" name="Google Shape;11;p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29"/>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6" name="Google Shape;46;p29"/>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47" name="Google Shape;47;p2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3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1">
  <p:cSld name="SECTION_TITLE_AND_DESCRIPTION">
    <p:spTree>
      <p:nvGrpSpPr>
        <p:cNvPr id="50" name="Shape 50"/>
        <p:cNvGrpSpPr/>
        <p:nvPr/>
      </p:nvGrpSpPr>
      <p:grpSpPr>
        <a:xfrm>
          <a:off x="0" y="0"/>
          <a:ext cx="0" cy="0"/>
          <a:chOff x="0" y="0"/>
          <a:chExt cx="0" cy="0"/>
        </a:xfrm>
      </p:grpSpPr>
      <p:sp>
        <p:nvSpPr>
          <p:cNvPr id="51" name="Google Shape;51;p31"/>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 name="Google Shape;52;p31"/>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53" name="Google Shape;53;p31"/>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4" name="Google Shape;54;p31"/>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55" name="Google Shape;55;p3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0" name="Shape 60"/>
        <p:cNvGrpSpPr/>
        <p:nvPr/>
      </p:nvGrpSpPr>
      <p:grpSpPr>
        <a:xfrm>
          <a:off x="0" y="0"/>
          <a:ext cx="0" cy="0"/>
          <a:chOff x="0" y="0"/>
          <a:chExt cx="0" cy="0"/>
        </a:xfrm>
      </p:grpSpPr>
      <p:sp>
        <p:nvSpPr>
          <p:cNvPr id="61" name="Google Shape;61;g5f0308bde3_0_57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62" name="Google Shape;62;g5f0308bde3_0_57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63" name="Google Shape;63;g5f0308bde3_0_57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4" name="Shape 64"/>
        <p:cNvGrpSpPr/>
        <p:nvPr/>
      </p:nvGrpSpPr>
      <p:grpSpPr>
        <a:xfrm>
          <a:off x="0" y="0"/>
          <a:ext cx="0" cy="0"/>
          <a:chOff x="0" y="0"/>
          <a:chExt cx="0" cy="0"/>
        </a:xfrm>
      </p:grpSpPr>
      <p:sp>
        <p:nvSpPr>
          <p:cNvPr id="65" name="Google Shape;65;g5f0308bde3_0_575"/>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66" name="Google Shape;66;g5f0308bde3_0_575"/>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67" name="Google Shape;67;g5f0308bde3_0_57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8" name="Shape 68"/>
        <p:cNvGrpSpPr/>
        <p:nvPr/>
      </p:nvGrpSpPr>
      <p:grpSpPr>
        <a:xfrm>
          <a:off x="0" y="0"/>
          <a:ext cx="0" cy="0"/>
          <a:chOff x="0" y="0"/>
          <a:chExt cx="0" cy="0"/>
        </a:xfrm>
      </p:grpSpPr>
      <p:sp>
        <p:nvSpPr>
          <p:cNvPr id="69" name="Google Shape;69;g5f0308bde3_0_57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 name="Google Shape;70;g5f0308bde3_0_579"/>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71" name="Google Shape;71;g5f0308bde3_0_579"/>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72" name="Google Shape;72;g5f0308bde3_0_579"/>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73" name="Google Shape;73;g5f0308bde3_0_57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4" name="Shape 74"/>
        <p:cNvGrpSpPr/>
        <p:nvPr/>
      </p:nvGrpSpPr>
      <p:grpSpPr>
        <a:xfrm>
          <a:off x="0" y="0"/>
          <a:ext cx="0" cy="0"/>
          <a:chOff x="0" y="0"/>
          <a:chExt cx="0" cy="0"/>
        </a:xfrm>
      </p:grpSpPr>
      <p:sp>
        <p:nvSpPr>
          <p:cNvPr id="75" name="Google Shape;75;g5f0308bde3_0_585"/>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76" name="Google Shape;76;g5f0308bde3_0_58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7" name="Shape 77"/>
        <p:cNvGrpSpPr/>
        <p:nvPr/>
      </p:nvGrpSpPr>
      <p:grpSpPr>
        <a:xfrm>
          <a:off x="0" y="0"/>
          <a:ext cx="0" cy="0"/>
          <a:chOff x="0" y="0"/>
          <a:chExt cx="0" cy="0"/>
        </a:xfrm>
      </p:grpSpPr>
      <p:sp>
        <p:nvSpPr>
          <p:cNvPr id="78" name="Google Shape;78;g5f0308bde3_0_58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79" name="Google Shape;79;g5f0308bde3_0_588"/>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80" name="Google Shape;80;g5f0308bde3_0_588"/>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81" name="Google Shape;81;g5f0308bde3_0_58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2" name="Shape 82"/>
        <p:cNvGrpSpPr/>
        <p:nvPr/>
      </p:nvGrpSpPr>
      <p:grpSpPr>
        <a:xfrm>
          <a:off x="0" y="0"/>
          <a:ext cx="0" cy="0"/>
          <a:chOff x="0" y="0"/>
          <a:chExt cx="0" cy="0"/>
        </a:xfrm>
      </p:grpSpPr>
      <p:sp>
        <p:nvSpPr>
          <p:cNvPr id="83" name="Google Shape;83;g5f0308bde3_0_59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84" name="Google Shape;84;g5f0308bde3_0_59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85" name="Shape 85"/>
        <p:cNvGrpSpPr/>
        <p:nvPr/>
      </p:nvGrpSpPr>
      <p:grpSpPr>
        <a:xfrm>
          <a:off x="0" y="0"/>
          <a:ext cx="0" cy="0"/>
          <a:chOff x="0" y="0"/>
          <a:chExt cx="0" cy="0"/>
        </a:xfrm>
      </p:grpSpPr>
      <p:sp>
        <p:nvSpPr>
          <p:cNvPr id="86" name="Google Shape;86;g5f0308bde3_0_596"/>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87" name="Google Shape;87;g5f0308bde3_0_596"/>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88" name="Google Shape;88;g5f0308bde3_0_59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2" name="Shape 12"/>
        <p:cNvGrpSpPr/>
        <p:nvPr/>
      </p:nvGrpSpPr>
      <p:grpSpPr>
        <a:xfrm>
          <a:off x="0" y="0"/>
          <a:ext cx="0" cy="0"/>
          <a:chOff x="0" y="0"/>
          <a:chExt cx="0" cy="0"/>
        </a:xfrm>
      </p:grpSpPr>
      <p:sp>
        <p:nvSpPr>
          <p:cNvPr id="13" name="Google Shape;13;p18"/>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4" name="Google Shape;14;p18"/>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5" name="Google Shape;15;p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89" name="Shape 89"/>
        <p:cNvGrpSpPr/>
        <p:nvPr/>
      </p:nvGrpSpPr>
      <p:grpSpPr>
        <a:xfrm>
          <a:off x="0" y="0"/>
          <a:ext cx="0" cy="0"/>
          <a:chOff x="0" y="0"/>
          <a:chExt cx="0" cy="0"/>
        </a:xfrm>
      </p:grpSpPr>
      <p:sp>
        <p:nvSpPr>
          <p:cNvPr id="90" name="Google Shape;90;g5f0308bde3_0_600"/>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91" name="Google Shape;91;g5f0308bde3_0_60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2" name="Shape 92"/>
        <p:cNvGrpSpPr/>
        <p:nvPr/>
      </p:nvGrpSpPr>
      <p:grpSpPr>
        <a:xfrm>
          <a:off x="0" y="0"/>
          <a:ext cx="0" cy="0"/>
          <a:chOff x="0" y="0"/>
          <a:chExt cx="0" cy="0"/>
        </a:xfrm>
      </p:grpSpPr>
      <p:sp>
        <p:nvSpPr>
          <p:cNvPr id="93" name="Google Shape;93;g5f0308bde3_0_603"/>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800"/>
              <a:buNone/>
              <a:defRPr/>
            </a:lvl1pPr>
          </a:lstStyle>
          <a:p/>
        </p:txBody>
      </p:sp>
      <p:sp>
        <p:nvSpPr>
          <p:cNvPr id="94" name="Google Shape;94;g5f0308bde3_0_60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95" name="Shape 95"/>
        <p:cNvGrpSpPr/>
        <p:nvPr/>
      </p:nvGrpSpPr>
      <p:grpSpPr>
        <a:xfrm>
          <a:off x="0" y="0"/>
          <a:ext cx="0" cy="0"/>
          <a:chOff x="0" y="0"/>
          <a:chExt cx="0" cy="0"/>
        </a:xfrm>
      </p:grpSpPr>
      <p:sp>
        <p:nvSpPr>
          <p:cNvPr id="96" name="Google Shape;96;g5f0308bde3_0_606"/>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97" name="Google Shape;97;g5f0308bde3_0_606"/>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98" name="Google Shape;98;g5f0308bde3_0_60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9" name="Shape 99"/>
        <p:cNvGrpSpPr/>
        <p:nvPr/>
      </p:nvGrpSpPr>
      <p:grpSpPr>
        <a:xfrm>
          <a:off x="0" y="0"/>
          <a:ext cx="0" cy="0"/>
          <a:chOff x="0" y="0"/>
          <a:chExt cx="0" cy="0"/>
        </a:xfrm>
      </p:grpSpPr>
      <p:sp>
        <p:nvSpPr>
          <p:cNvPr id="100" name="Google Shape;100;g5f0308bde3_0_6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 title and description">
    <p:spTree>
      <p:nvGrpSpPr>
        <p:cNvPr id="16" name="Shape 16"/>
        <p:cNvGrpSpPr/>
        <p:nvPr/>
      </p:nvGrpSpPr>
      <p:grpSpPr>
        <a:xfrm>
          <a:off x="0" y="0"/>
          <a:ext cx="0" cy="0"/>
          <a:chOff x="0" y="0"/>
          <a:chExt cx="0" cy="0"/>
        </a:xfrm>
      </p:grpSpPr>
      <p:sp>
        <p:nvSpPr>
          <p:cNvPr id="17" name="Google Shape;17;p20"/>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 name="Google Shape;18;p20"/>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19" name="Google Shape;19;p20"/>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20" name="Google Shape;20;p20"/>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21" name="Google Shape;21;p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2" name="Shape 22"/>
        <p:cNvGrpSpPr/>
        <p:nvPr/>
      </p:nvGrpSpPr>
      <p:grpSpPr>
        <a:xfrm>
          <a:off x="0" y="0"/>
          <a:ext cx="0" cy="0"/>
          <a:chOff x="0" y="0"/>
          <a:chExt cx="0" cy="0"/>
        </a:xfrm>
      </p:grpSpPr>
      <p:sp>
        <p:nvSpPr>
          <p:cNvPr id="23" name="Google Shape;23;p2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4" name="Google Shape;24;p2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25" name="Google Shape;25;p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6" name="Shape 26"/>
        <p:cNvGrpSpPr/>
        <p:nvPr/>
      </p:nvGrpSpPr>
      <p:grpSpPr>
        <a:xfrm>
          <a:off x="0" y="0"/>
          <a:ext cx="0" cy="0"/>
          <a:chOff x="0" y="0"/>
          <a:chExt cx="0" cy="0"/>
        </a:xfrm>
      </p:grpSpPr>
      <p:sp>
        <p:nvSpPr>
          <p:cNvPr id="27" name="Google Shape;27;p2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8" name="Google Shape;28;p24"/>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9" name="Google Shape;29;p24"/>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0" name="Google Shape;30;p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 name="Shape 31"/>
        <p:cNvGrpSpPr/>
        <p:nvPr/>
      </p:nvGrpSpPr>
      <p:grpSpPr>
        <a:xfrm>
          <a:off x="0" y="0"/>
          <a:ext cx="0" cy="0"/>
          <a:chOff x="0" y="0"/>
          <a:chExt cx="0" cy="0"/>
        </a:xfrm>
      </p:grpSpPr>
      <p:sp>
        <p:nvSpPr>
          <p:cNvPr id="32" name="Google Shape;32;p2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3" name="Google Shape;33;p2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4" name="Shape 34"/>
        <p:cNvGrpSpPr/>
        <p:nvPr/>
      </p:nvGrpSpPr>
      <p:grpSpPr>
        <a:xfrm>
          <a:off x="0" y="0"/>
          <a:ext cx="0" cy="0"/>
          <a:chOff x="0" y="0"/>
          <a:chExt cx="0" cy="0"/>
        </a:xfrm>
      </p:grpSpPr>
      <p:sp>
        <p:nvSpPr>
          <p:cNvPr id="35" name="Google Shape;35;p26"/>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6" name="Google Shape;36;p26"/>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7" name="Google Shape;37;p2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8" name="Shape 38"/>
        <p:cNvGrpSpPr/>
        <p:nvPr/>
      </p:nvGrpSpPr>
      <p:grpSpPr>
        <a:xfrm>
          <a:off x="0" y="0"/>
          <a:ext cx="0" cy="0"/>
          <a:chOff x="0" y="0"/>
          <a:chExt cx="0" cy="0"/>
        </a:xfrm>
      </p:grpSpPr>
      <p:sp>
        <p:nvSpPr>
          <p:cNvPr id="39" name="Google Shape;39;p27"/>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40" name="Google Shape;40;p2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28"/>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800"/>
              <a:buNone/>
              <a:defRPr/>
            </a:lvl1pPr>
          </a:lstStyle>
          <a:p/>
        </p:txBody>
      </p:sp>
      <p:sp>
        <p:nvSpPr>
          <p:cNvPr id="43" name="Google Shape;43;p2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3.xml"/><Relationship Id="rId10" Type="http://schemas.openxmlformats.org/officeDocument/2006/relationships/slideLayout" Target="../slideLayouts/slideLayout22.xml"/><Relationship Id="rId12" Type="http://schemas.openxmlformats.org/officeDocument/2006/relationships/theme" Target="../theme/theme3.xml"/><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9" Type="http://schemas.openxmlformats.org/officeDocument/2006/relationships/slideLayout" Target="../slideLayouts/slideLayout21.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172746"/>
        </a:solidFill>
      </p:bgPr>
    </p:bg>
    <p:spTree>
      <p:nvGrpSpPr>
        <p:cNvPr id="5" name="Shape 5"/>
        <p:cNvGrpSpPr/>
        <p:nvPr/>
      </p:nvGrpSpPr>
      <p:grpSpPr>
        <a:xfrm>
          <a:off x="0" y="0"/>
          <a:ext cx="0" cy="0"/>
          <a:chOff x="0" y="0"/>
          <a:chExt cx="0" cy="0"/>
        </a:xfrm>
      </p:grpSpPr>
      <p:sp>
        <p:nvSpPr>
          <p:cNvPr id="6" name="Google Shape;6;p1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1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172746"/>
        </a:solidFill>
      </p:bgPr>
    </p:bg>
    <p:spTree>
      <p:nvGrpSpPr>
        <p:cNvPr id="56" name="Shape 56"/>
        <p:cNvGrpSpPr/>
        <p:nvPr/>
      </p:nvGrpSpPr>
      <p:grpSpPr>
        <a:xfrm>
          <a:off x="0" y="0"/>
          <a:ext cx="0" cy="0"/>
          <a:chOff x="0" y="0"/>
          <a:chExt cx="0" cy="0"/>
        </a:xfrm>
      </p:grpSpPr>
      <p:sp>
        <p:nvSpPr>
          <p:cNvPr id="57" name="Google Shape;57;g5f0308bde3_0_56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58" name="Google Shape;58;g5f0308bde3_0_56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59" name="Google Shape;59;g5f0308bde3_0_56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7.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3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3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3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 Id="rId3" Type="http://schemas.openxmlformats.org/officeDocument/2006/relationships/image" Target="../media/image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 Id="rId3" Type="http://schemas.openxmlformats.org/officeDocument/2006/relationships/image" Target="../media/image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5.xml"/><Relationship Id="rId3" Type="http://schemas.openxmlformats.org/officeDocument/2006/relationships/image" Target="../media/image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Relationship Id="rId3" Type="http://schemas.openxmlformats.org/officeDocument/2006/relationships/image" Target="../media/image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xml"/><Relationship Id="rId3" Type="http://schemas.openxmlformats.org/officeDocument/2006/relationships/image" Target="../media/image3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2.xml"/><Relationship Id="rId3" Type="http://schemas.openxmlformats.org/officeDocument/2006/relationships/hyperlink" Target="https://www.google.com"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3.xml"/><Relationship Id="rId3" Type="http://schemas.openxmlformats.org/officeDocument/2006/relationships/hyperlink" Target="https://im.gur/97djmd/png"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4.xml"/><Relationship Id="rId3" Type="http://schemas.openxmlformats.org/officeDocument/2006/relationships/hyperlink" Target="https://www.w3schools.com/html/html_blocks.asp"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6.xml"/><Relationship Id="rId3" Type="http://schemas.openxmlformats.org/officeDocument/2006/relationships/hyperlink" Target="https://www.w3schools.com/cssref/pr_class_cursor.asp"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7.xml"/><Relationship Id="rId3" Type="http://schemas.openxmlformats.org/officeDocument/2006/relationships/image" Target="../media/image13.jpg"/><Relationship Id="rId4" Type="http://schemas.openxmlformats.org/officeDocument/2006/relationships/image" Target="../media/image10.png"/><Relationship Id="rId5" Type="http://schemas.openxmlformats.org/officeDocument/2006/relationships/image" Target="../media/image11.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3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8.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0.xml"/><Relationship Id="rId3" Type="http://schemas.openxmlformats.org/officeDocument/2006/relationships/image" Target="../media/image2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3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2.xml"/><Relationship Id="rId3" Type="http://schemas.openxmlformats.org/officeDocument/2006/relationships/image" Target="../media/image1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3.xml"/><Relationship Id="rId3" Type="http://schemas.openxmlformats.org/officeDocument/2006/relationships/hyperlink" Target="https://i.imgur.com/x2yEYqg.png"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 Id="rId3" Type="http://schemas.openxmlformats.org/officeDocument/2006/relationships/image" Target="../media/image37.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7.xml"/><Relationship Id="rId3" Type="http://schemas.openxmlformats.org/officeDocument/2006/relationships/image" Target="../media/image16.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 Id="rId3" Type="http://schemas.openxmlformats.org/officeDocument/2006/relationships/image" Target="../media/image37.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9.xml"/><Relationship Id="rId3" Type="http://schemas.openxmlformats.org/officeDocument/2006/relationships/image" Target="../media/image1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9.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0.xml"/><Relationship Id="rId3" Type="http://schemas.openxmlformats.org/officeDocument/2006/relationships/image" Target="../media/image12.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1.xml"/><Relationship Id="rId3" Type="http://schemas.openxmlformats.org/officeDocument/2006/relationships/image" Target="../media/image15.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2.xml"/><Relationship Id="rId3" Type="http://schemas.openxmlformats.org/officeDocument/2006/relationships/image" Target="../media/image18.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3.xml"/><Relationship Id="rId3" Type="http://schemas.openxmlformats.org/officeDocument/2006/relationships/image" Target="../media/image20.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4.xml"/><Relationship Id="rId3" Type="http://schemas.openxmlformats.org/officeDocument/2006/relationships/image" Target="../media/image37.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5.xml"/><Relationship Id="rId3" Type="http://schemas.openxmlformats.org/officeDocument/2006/relationships/image" Target="../media/image19.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6.xml"/><Relationship Id="rId3" Type="http://schemas.openxmlformats.org/officeDocument/2006/relationships/image" Target="../media/image24.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7.xml"/><Relationship Id="rId3" Type="http://schemas.openxmlformats.org/officeDocument/2006/relationships/image" Target="../media/image22.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8.xml"/><Relationship Id="rId3" Type="http://schemas.openxmlformats.org/officeDocument/2006/relationships/image" Target="../media/image21.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9.xml"/><Relationship Id="rId3" Type="http://schemas.openxmlformats.org/officeDocument/2006/relationships/image" Target="../media/image2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37.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0.xml"/><Relationship Id="rId3" Type="http://schemas.openxmlformats.org/officeDocument/2006/relationships/image" Target="../media/image25.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1.xml"/><Relationship Id="rId3" Type="http://schemas.openxmlformats.org/officeDocument/2006/relationships/image" Target="../media/image28.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2.xml"/><Relationship Id="rId3" Type="http://schemas.openxmlformats.org/officeDocument/2006/relationships/image" Target="../media/image33.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3.xml"/><Relationship Id="rId3" Type="http://schemas.openxmlformats.org/officeDocument/2006/relationships/image" Target="../media/image26.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4.xml"/><Relationship Id="rId3" Type="http://schemas.openxmlformats.org/officeDocument/2006/relationships/image" Target="../media/image30.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5.xml"/><Relationship Id="rId3" Type="http://schemas.openxmlformats.org/officeDocument/2006/relationships/image" Target="../media/image29.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6.xml"/><Relationship Id="rId3" Type="http://schemas.openxmlformats.org/officeDocument/2006/relationships/image" Target="../media/image37.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7.xml"/><Relationship Id="rId3" Type="http://schemas.openxmlformats.org/officeDocument/2006/relationships/hyperlink" Target="https://forms.gle/SP7YEkQu9A1ePMc2A" TargetMode="Externa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8.xml"/><Relationship Id="rId3" Type="http://schemas.openxmlformats.org/officeDocument/2006/relationships/image" Target="../media/image37.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2.xml"/><Relationship Id="rId3" Type="http://schemas.openxmlformats.org/officeDocument/2006/relationships/image" Target="../media/image37.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3.xml"/><Relationship Id="rId3" Type="http://schemas.openxmlformats.org/officeDocument/2006/relationships/image" Target="../media/image32.jp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6.xml"/><Relationship Id="rId3" Type="http://schemas.openxmlformats.org/officeDocument/2006/relationships/image" Target="../media/image31.jp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8.xml"/><Relationship Id="rId3" Type="http://schemas.openxmlformats.org/officeDocument/2006/relationships/image" Target="../media/image34.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2.jp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0.xml"/><Relationship Id="rId3" Type="http://schemas.openxmlformats.org/officeDocument/2006/relationships/image" Target="../media/image35.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1.xml"/><Relationship Id="rId3" Type="http://schemas.openxmlformats.org/officeDocument/2006/relationships/hyperlink" Target="https://www.edyoda.com/course/1481?episode_id=2236" TargetMode="Externa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2.xml"/><Relationship Id="rId3" Type="http://schemas.openxmlformats.org/officeDocument/2006/relationships/image" Target="../media/image37.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4.xml"/><Relationship Id="rId3" Type="http://schemas.openxmlformats.org/officeDocument/2006/relationships/image" Target="../media/image3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4.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pic>
        <p:nvPicPr>
          <p:cNvPr id="105" name="Google Shape;105;g5f0308bde3_0_306"/>
          <p:cNvPicPr preferRelativeResize="0"/>
          <p:nvPr/>
        </p:nvPicPr>
        <p:blipFill>
          <a:blip r:embed="rId3">
            <a:alphaModFix/>
          </a:blip>
          <a:stretch>
            <a:fillRect/>
          </a:stretch>
        </p:blipFill>
        <p:spPr>
          <a:xfrm>
            <a:off x="0" y="1635"/>
            <a:ext cx="9144000" cy="5140231"/>
          </a:xfrm>
          <a:prstGeom prst="rect">
            <a:avLst/>
          </a:prstGeom>
          <a:noFill/>
          <a:ln>
            <a:noFill/>
          </a:ln>
        </p:spPr>
      </p:pic>
      <p:sp>
        <p:nvSpPr>
          <p:cNvPr id="106" name="Google Shape;106;g5f0308bde3_0_306"/>
          <p:cNvSpPr txBox="1"/>
          <p:nvPr/>
        </p:nvSpPr>
        <p:spPr>
          <a:xfrm>
            <a:off x="4276225" y="1858200"/>
            <a:ext cx="3330000" cy="1427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700"/>
              <a:buFont typeface="Arial"/>
              <a:buNone/>
            </a:pPr>
            <a:r>
              <a:rPr b="1" i="0" lang="en-US" sz="2400" u="none" cap="none" strike="noStrike">
                <a:solidFill>
                  <a:srgbClr val="EFEFEF"/>
                </a:solidFill>
                <a:latin typeface="Montserrat"/>
                <a:ea typeface="Montserrat"/>
                <a:cs typeface="Montserrat"/>
                <a:sym typeface="Montserrat"/>
              </a:rPr>
              <a:t>Introduction to</a:t>
            </a:r>
            <a:endParaRPr b="1" i="0" sz="3200" u="none" cap="none" strike="noStrike">
              <a:solidFill>
                <a:srgbClr val="EFEFEF"/>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2700"/>
              <a:buFont typeface="Arial"/>
              <a:buNone/>
            </a:pPr>
            <a:r>
              <a:rPr b="1" lang="en-US" sz="6000">
                <a:solidFill>
                  <a:srgbClr val="EFEFEF"/>
                </a:solidFill>
                <a:latin typeface="Montserrat"/>
                <a:ea typeface="Montserrat"/>
                <a:cs typeface="Montserrat"/>
                <a:sym typeface="Montserrat"/>
              </a:rPr>
              <a:t>HTML5</a:t>
            </a:r>
            <a:endParaRPr b="1" i="0" sz="6000" u="none" cap="none" strike="noStrike">
              <a:solidFill>
                <a:srgbClr val="EFEFEF"/>
              </a:solidFill>
              <a:latin typeface="Montserrat"/>
              <a:ea typeface="Montserrat"/>
              <a:cs typeface="Montserrat"/>
              <a:sym typeface="Montserrat"/>
            </a:endParaRPr>
          </a:p>
        </p:txBody>
      </p:sp>
      <p:pic>
        <p:nvPicPr>
          <p:cNvPr id="107" name="Google Shape;107;g5f0308bde3_0_306"/>
          <p:cNvPicPr preferRelativeResize="0"/>
          <p:nvPr/>
        </p:nvPicPr>
        <p:blipFill>
          <a:blip r:embed="rId4">
            <a:alphaModFix/>
          </a:blip>
          <a:stretch>
            <a:fillRect/>
          </a:stretch>
        </p:blipFill>
        <p:spPr>
          <a:xfrm>
            <a:off x="1978900" y="1474588"/>
            <a:ext cx="2194324" cy="219432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pic>
        <p:nvPicPr>
          <p:cNvPr id="157" name="Google Shape;157;g6548aeef45_0_32"/>
          <p:cNvPicPr preferRelativeResize="0"/>
          <p:nvPr/>
        </p:nvPicPr>
        <p:blipFill rotWithShape="1">
          <a:blip r:embed="rId3">
            <a:alphaModFix/>
          </a:blip>
          <a:srcRect b="4583" l="8333" r="8333" t="12083"/>
          <a:stretch/>
        </p:blipFill>
        <p:spPr>
          <a:xfrm>
            <a:off x="0" y="0"/>
            <a:ext cx="9144000" cy="51435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pic>
        <p:nvPicPr>
          <p:cNvPr id="162" name="Google Shape;162;g6548aeef45_0_39"/>
          <p:cNvPicPr preferRelativeResize="0"/>
          <p:nvPr/>
        </p:nvPicPr>
        <p:blipFill>
          <a:blip r:embed="rId3">
            <a:alphaModFix/>
          </a:blip>
          <a:stretch>
            <a:fillRect/>
          </a:stretch>
        </p:blipFill>
        <p:spPr>
          <a:xfrm>
            <a:off x="0" y="1635"/>
            <a:ext cx="9144000" cy="5140231"/>
          </a:xfrm>
          <a:prstGeom prst="rect">
            <a:avLst/>
          </a:prstGeom>
          <a:noFill/>
          <a:ln>
            <a:noFill/>
          </a:ln>
        </p:spPr>
      </p:pic>
      <p:sp>
        <p:nvSpPr>
          <p:cNvPr id="163" name="Google Shape;163;g6548aeef45_0_39"/>
          <p:cNvSpPr txBox="1"/>
          <p:nvPr/>
        </p:nvSpPr>
        <p:spPr>
          <a:xfrm>
            <a:off x="832200" y="1771800"/>
            <a:ext cx="7479600" cy="1599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700"/>
              <a:buFont typeface="Arial"/>
              <a:buNone/>
            </a:pPr>
            <a:r>
              <a:rPr b="1" lang="en-US" sz="4800">
                <a:solidFill>
                  <a:srgbClr val="EFEFEF"/>
                </a:solidFill>
                <a:latin typeface="Montserrat"/>
                <a:ea typeface="Montserrat"/>
                <a:cs typeface="Montserrat"/>
                <a:sym typeface="Montserrat"/>
              </a:rPr>
              <a:t>STRUCTURE OF HTML DOCUMENTS</a:t>
            </a:r>
            <a:endParaRPr b="1" i="0" sz="4800" u="none" cap="none" strike="noStrike">
              <a:solidFill>
                <a:srgbClr val="EFEFEF"/>
              </a:solidFill>
              <a:latin typeface="Montserrat"/>
              <a:ea typeface="Montserrat"/>
              <a:cs typeface="Montserrat"/>
              <a:sym typeface="Montserrat"/>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6FF"/>
        </a:solidFill>
      </p:bgPr>
    </p:bg>
    <p:spTree>
      <p:nvGrpSpPr>
        <p:cNvPr id="167" name="Shape 167"/>
        <p:cNvGrpSpPr/>
        <p:nvPr/>
      </p:nvGrpSpPr>
      <p:grpSpPr>
        <a:xfrm>
          <a:off x="0" y="0"/>
          <a:ext cx="0" cy="0"/>
          <a:chOff x="0" y="0"/>
          <a:chExt cx="0" cy="0"/>
        </a:xfrm>
      </p:grpSpPr>
      <p:sp>
        <p:nvSpPr>
          <p:cNvPr id="168" name="Google Shape;168;g65381aaf6c_0_21"/>
          <p:cNvSpPr txBox="1"/>
          <p:nvPr>
            <p:ph type="title"/>
          </p:nvPr>
        </p:nvSpPr>
        <p:spPr>
          <a:xfrm>
            <a:off x="182550" y="216425"/>
            <a:ext cx="8730000" cy="685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3200"/>
              <a:buFont typeface="Arial"/>
              <a:buNone/>
            </a:pPr>
            <a:r>
              <a:rPr b="1" lang="en-US" sz="2500">
                <a:solidFill>
                  <a:srgbClr val="073763"/>
                </a:solidFill>
                <a:latin typeface="Montserrat"/>
                <a:ea typeface="Montserrat"/>
                <a:cs typeface="Montserrat"/>
                <a:sym typeface="Montserrat"/>
              </a:rPr>
              <a:t>Structure of an HTML Document</a:t>
            </a:r>
            <a:endParaRPr b="1" sz="2500">
              <a:solidFill>
                <a:srgbClr val="073763"/>
              </a:solidFill>
              <a:latin typeface="Montserrat"/>
              <a:ea typeface="Montserrat"/>
              <a:cs typeface="Montserrat"/>
              <a:sym typeface="Montserrat"/>
            </a:endParaRPr>
          </a:p>
        </p:txBody>
      </p:sp>
      <p:sp>
        <p:nvSpPr>
          <p:cNvPr id="169" name="Google Shape;169;g65381aaf6c_0_21"/>
          <p:cNvSpPr/>
          <p:nvPr/>
        </p:nvSpPr>
        <p:spPr>
          <a:xfrm>
            <a:off x="-21250" y="4675900"/>
            <a:ext cx="9165300" cy="467700"/>
          </a:xfrm>
          <a:prstGeom prst="rect">
            <a:avLst/>
          </a:prstGeom>
          <a:solidFill>
            <a:srgbClr val="17274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 name="Google Shape;170;g65381aaf6c_0_21"/>
          <p:cNvSpPr txBox="1"/>
          <p:nvPr/>
        </p:nvSpPr>
        <p:spPr>
          <a:xfrm>
            <a:off x="593150" y="902225"/>
            <a:ext cx="7922100" cy="3429900"/>
          </a:xfrm>
          <a:prstGeom prst="rect">
            <a:avLst/>
          </a:prstGeom>
          <a:noFill/>
          <a:ln>
            <a:noFill/>
          </a:ln>
        </p:spPr>
        <p:txBody>
          <a:bodyPr anchorCtr="0" anchor="t" bIns="91425" lIns="91425" spcFirstLastPara="1" rIns="91425" wrap="square" tIns="91425">
            <a:noAutofit/>
          </a:bodyPr>
          <a:lstStyle/>
          <a:p>
            <a:pPr indent="0" lvl="0" marL="0" marR="0" rtl="0" algn="l">
              <a:lnSpc>
                <a:spcPct val="130000"/>
              </a:lnSpc>
              <a:spcBef>
                <a:spcPts val="0"/>
              </a:spcBef>
              <a:spcAft>
                <a:spcPts val="0"/>
              </a:spcAft>
              <a:buClr>
                <a:schemeClr val="dk1"/>
              </a:buClr>
              <a:buSzPts val="1100"/>
              <a:buFont typeface="Arial"/>
              <a:buNone/>
            </a:pPr>
            <a:r>
              <a:rPr lang="en-US" sz="1500">
                <a:solidFill>
                  <a:srgbClr val="3F51B5"/>
                </a:solidFill>
                <a:latin typeface="Roboto Mono"/>
                <a:ea typeface="Roboto Mono"/>
                <a:cs typeface="Roboto Mono"/>
                <a:sym typeface="Roboto Mono"/>
              </a:rPr>
              <a:t>&lt;!DOCTYPE HTML&gt; //You are using HTML version 5</a:t>
            </a:r>
            <a:endParaRPr sz="1500">
              <a:solidFill>
                <a:srgbClr val="37474F"/>
              </a:solidFill>
              <a:latin typeface="Roboto Mono"/>
              <a:ea typeface="Roboto Mono"/>
              <a:cs typeface="Roboto Mono"/>
              <a:sym typeface="Roboto Mono"/>
            </a:endParaRPr>
          </a:p>
          <a:p>
            <a:pPr indent="0" lvl="0" marL="0" marR="0" rtl="0" algn="l">
              <a:lnSpc>
                <a:spcPct val="130000"/>
              </a:lnSpc>
              <a:spcBef>
                <a:spcPts val="0"/>
              </a:spcBef>
              <a:spcAft>
                <a:spcPts val="0"/>
              </a:spcAft>
              <a:buClr>
                <a:schemeClr val="dk1"/>
              </a:buClr>
              <a:buSzPts val="1100"/>
              <a:buFont typeface="Arial"/>
              <a:buNone/>
            </a:pPr>
            <a:r>
              <a:rPr lang="en-US" sz="1500">
                <a:solidFill>
                  <a:srgbClr val="3F51B5"/>
                </a:solidFill>
                <a:latin typeface="Roboto Mono"/>
                <a:ea typeface="Roboto Mono"/>
                <a:cs typeface="Roboto Mono"/>
                <a:sym typeface="Roboto Mono"/>
              </a:rPr>
              <a:t>&lt;html&gt;</a:t>
            </a:r>
            <a:endParaRPr sz="1500">
              <a:solidFill>
                <a:srgbClr val="37474F"/>
              </a:solidFill>
              <a:latin typeface="Roboto Mono"/>
              <a:ea typeface="Roboto Mono"/>
              <a:cs typeface="Roboto Mono"/>
              <a:sym typeface="Roboto Mono"/>
            </a:endParaRPr>
          </a:p>
          <a:p>
            <a:pPr indent="0" lvl="0" marL="0" marR="0" rtl="0" algn="l">
              <a:lnSpc>
                <a:spcPct val="130000"/>
              </a:lnSpc>
              <a:spcBef>
                <a:spcPts val="0"/>
              </a:spcBef>
              <a:spcAft>
                <a:spcPts val="0"/>
              </a:spcAft>
              <a:buClr>
                <a:schemeClr val="dk1"/>
              </a:buClr>
              <a:buSzPts val="1100"/>
              <a:buFont typeface="Arial"/>
              <a:buNone/>
            </a:pPr>
            <a:r>
              <a:rPr lang="en-US" sz="1500">
                <a:solidFill>
                  <a:srgbClr val="37474F"/>
                </a:solidFill>
                <a:latin typeface="Roboto Mono"/>
                <a:ea typeface="Roboto Mono"/>
                <a:cs typeface="Roboto Mono"/>
                <a:sym typeface="Roboto Mono"/>
              </a:rPr>
              <a:t>    </a:t>
            </a:r>
            <a:r>
              <a:rPr lang="en-US" sz="1500">
                <a:solidFill>
                  <a:srgbClr val="3F51B5"/>
                </a:solidFill>
                <a:latin typeface="Roboto Mono"/>
                <a:ea typeface="Roboto Mono"/>
                <a:cs typeface="Roboto Mono"/>
                <a:sym typeface="Roboto Mono"/>
              </a:rPr>
              <a:t>&lt;head&gt;</a:t>
            </a:r>
            <a:endParaRPr sz="1500">
              <a:solidFill>
                <a:srgbClr val="37474F"/>
              </a:solidFill>
              <a:latin typeface="Roboto Mono"/>
              <a:ea typeface="Roboto Mono"/>
              <a:cs typeface="Roboto Mono"/>
              <a:sym typeface="Roboto Mono"/>
            </a:endParaRPr>
          </a:p>
          <a:p>
            <a:pPr indent="0" lvl="0" marL="0" marR="0" rtl="0" algn="l">
              <a:lnSpc>
                <a:spcPct val="130000"/>
              </a:lnSpc>
              <a:spcBef>
                <a:spcPts val="0"/>
              </a:spcBef>
              <a:spcAft>
                <a:spcPts val="0"/>
              </a:spcAft>
              <a:buClr>
                <a:schemeClr val="dk1"/>
              </a:buClr>
              <a:buSzPts val="1100"/>
              <a:buFont typeface="Arial"/>
              <a:buNone/>
            </a:pPr>
            <a:r>
              <a:rPr lang="en-US" sz="1500">
                <a:solidFill>
                  <a:srgbClr val="37474F"/>
                </a:solidFill>
                <a:latin typeface="Roboto Mono"/>
                <a:ea typeface="Roboto Mono"/>
                <a:cs typeface="Roboto Mono"/>
                <a:sym typeface="Roboto Mono"/>
              </a:rPr>
              <a:t>        </a:t>
            </a:r>
            <a:r>
              <a:rPr lang="en-US" sz="1500">
                <a:solidFill>
                  <a:srgbClr val="3F51B5"/>
                </a:solidFill>
                <a:latin typeface="Roboto Mono"/>
                <a:ea typeface="Roboto Mono"/>
                <a:cs typeface="Roboto Mono"/>
                <a:sym typeface="Roboto Mono"/>
              </a:rPr>
              <a:t>&lt;meta</a:t>
            </a:r>
            <a:r>
              <a:rPr lang="en-US" sz="1500">
                <a:solidFill>
                  <a:srgbClr val="37474F"/>
                </a:solidFill>
                <a:latin typeface="Roboto Mono"/>
                <a:ea typeface="Roboto Mono"/>
                <a:cs typeface="Roboto Mono"/>
                <a:sym typeface="Roboto Mono"/>
              </a:rPr>
              <a:t> </a:t>
            </a:r>
            <a:r>
              <a:rPr lang="en-US" sz="1500">
                <a:solidFill>
                  <a:srgbClr val="9C27B0"/>
                </a:solidFill>
                <a:latin typeface="Roboto Mono"/>
                <a:ea typeface="Roboto Mono"/>
                <a:cs typeface="Roboto Mono"/>
                <a:sym typeface="Roboto Mono"/>
              </a:rPr>
              <a:t>charset</a:t>
            </a:r>
            <a:r>
              <a:rPr lang="en-US" sz="1500">
                <a:solidFill>
                  <a:srgbClr val="37474F"/>
                </a:solidFill>
                <a:latin typeface="Roboto Mono"/>
                <a:ea typeface="Roboto Mono"/>
                <a:cs typeface="Roboto Mono"/>
                <a:sym typeface="Roboto Mono"/>
              </a:rPr>
              <a:t>=</a:t>
            </a:r>
            <a:r>
              <a:rPr lang="en-US" sz="1500">
                <a:solidFill>
                  <a:srgbClr val="388E3C"/>
                </a:solidFill>
                <a:latin typeface="Roboto Mono"/>
                <a:ea typeface="Roboto Mono"/>
                <a:cs typeface="Roboto Mono"/>
                <a:sym typeface="Roboto Mono"/>
              </a:rPr>
              <a:t>"utf-8"</a:t>
            </a:r>
            <a:r>
              <a:rPr lang="en-US" sz="1500">
                <a:solidFill>
                  <a:srgbClr val="3F51B5"/>
                </a:solidFill>
                <a:latin typeface="Roboto Mono"/>
                <a:ea typeface="Roboto Mono"/>
                <a:cs typeface="Roboto Mono"/>
                <a:sym typeface="Roboto Mono"/>
              </a:rPr>
              <a:t>&gt;</a:t>
            </a:r>
            <a:endParaRPr sz="1500">
              <a:solidFill>
                <a:srgbClr val="37474F"/>
              </a:solidFill>
              <a:latin typeface="Roboto Mono"/>
              <a:ea typeface="Roboto Mono"/>
              <a:cs typeface="Roboto Mono"/>
              <a:sym typeface="Roboto Mono"/>
            </a:endParaRPr>
          </a:p>
          <a:p>
            <a:pPr indent="0" lvl="0" marL="0" marR="0" rtl="0" algn="l">
              <a:lnSpc>
                <a:spcPct val="130000"/>
              </a:lnSpc>
              <a:spcBef>
                <a:spcPts val="0"/>
              </a:spcBef>
              <a:spcAft>
                <a:spcPts val="0"/>
              </a:spcAft>
              <a:buClr>
                <a:schemeClr val="dk1"/>
              </a:buClr>
              <a:buSzPts val="1100"/>
              <a:buFont typeface="Arial"/>
              <a:buNone/>
            </a:pPr>
            <a:r>
              <a:rPr lang="en-US" sz="1500">
                <a:solidFill>
                  <a:srgbClr val="37474F"/>
                </a:solidFill>
                <a:latin typeface="Roboto Mono"/>
                <a:ea typeface="Roboto Mono"/>
                <a:cs typeface="Roboto Mono"/>
                <a:sym typeface="Roboto Mono"/>
              </a:rPr>
              <a:t>        </a:t>
            </a:r>
            <a:r>
              <a:rPr lang="en-US" sz="1500">
                <a:solidFill>
                  <a:srgbClr val="3F51B5"/>
                </a:solidFill>
                <a:latin typeface="Roboto Mono"/>
                <a:ea typeface="Roboto Mono"/>
                <a:cs typeface="Roboto Mono"/>
                <a:sym typeface="Roboto Mono"/>
              </a:rPr>
              <a:t>&lt;title&gt;</a:t>
            </a:r>
            <a:r>
              <a:rPr lang="en-US" sz="1500">
                <a:solidFill>
                  <a:srgbClr val="37474F"/>
                </a:solidFill>
                <a:latin typeface="Roboto Mono"/>
                <a:ea typeface="Roboto Mono"/>
                <a:cs typeface="Roboto Mono"/>
                <a:sym typeface="Roboto Mono"/>
              </a:rPr>
              <a:t>Your Website Title</a:t>
            </a:r>
            <a:r>
              <a:rPr lang="en-US" sz="1500">
                <a:solidFill>
                  <a:srgbClr val="3F51B5"/>
                </a:solidFill>
                <a:latin typeface="Roboto Mono"/>
                <a:ea typeface="Roboto Mono"/>
                <a:cs typeface="Roboto Mono"/>
                <a:sym typeface="Roboto Mono"/>
              </a:rPr>
              <a:t>&lt;/title&gt;</a:t>
            </a:r>
            <a:endParaRPr sz="1500">
              <a:solidFill>
                <a:srgbClr val="3F51B5"/>
              </a:solidFill>
              <a:latin typeface="Roboto Mono"/>
              <a:ea typeface="Roboto Mono"/>
              <a:cs typeface="Roboto Mono"/>
              <a:sym typeface="Roboto Mono"/>
            </a:endParaRPr>
          </a:p>
          <a:p>
            <a:pPr indent="0" lvl="0" marL="0" marR="0" rtl="0" algn="l">
              <a:lnSpc>
                <a:spcPct val="130000"/>
              </a:lnSpc>
              <a:spcBef>
                <a:spcPts val="0"/>
              </a:spcBef>
              <a:spcAft>
                <a:spcPts val="0"/>
              </a:spcAft>
              <a:buClr>
                <a:schemeClr val="dk1"/>
              </a:buClr>
              <a:buSzPts val="1100"/>
              <a:buFont typeface="Arial"/>
              <a:buNone/>
            </a:pPr>
            <a:r>
              <a:rPr lang="en-US" sz="1500">
                <a:solidFill>
                  <a:srgbClr val="37474F"/>
                </a:solidFill>
                <a:latin typeface="Roboto Mono"/>
                <a:ea typeface="Roboto Mono"/>
                <a:cs typeface="Roboto Mono"/>
                <a:sym typeface="Roboto Mono"/>
              </a:rPr>
              <a:t>    </a:t>
            </a:r>
            <a:r>
              <a:rPr lang="en-US" sz="1500">
                <a:solidFill>
                  <a:srgbClr val="3F51B5"/>
                </a:solidFill>
                <a:latin typeface="Roboto Mono"/>
                <a:ea typeface="Roboto Mono"/>
                <a:cs typeface="Roboto Mono"/>
                <a:sym typeface="Roboto Mono"/>
              </a:rPr>
              <a:t>&lt;/head&gt;</a:t>
            </a:r>
            <a:endParaRPr sz="1500">
              <a:solidFill>
                <a:srgbClr val="37474F"/>
              </a:solidFill>
              <a:latin typeface="Roboto Mono"/>
              <a:ea typeface="Roboto Mono"/>
              <a:cs typeface="Roboto Mono"/>
              <a:sym typeface="Roboto Mono"/>
            </a:endParaRPr>
          </a:p>
          <a:p>
            <a:pPr indent="0" lvl="0" marL="0" marR="0" rtl="0" algn="l">
              <a:lnSpc>
                <a:spcPct val="130000"/>
              </a:lnSpc>
              <a:spcBef>
                <a:spcPts val="0"/>
              </a:spcBef>
              <a:spcAft>
                <a:spcPts val="0"/>
              </a:spcAft>
              <a:buClr>
                <a:schemeClr val="dk1"/>
              </a:buClr>
              <a:buSzPts val="1100"/>
              <a:buFont typeface="Arial"/>
              <a:buNone/>
            </a:pPr>
            <a:r>
              <a:rPr lang="en-US" sz="1500">
                <a:solidFill>
                  <a:srgbClr val="3F51B5"/>
                </a:solidFill>
                <a:latin typeface="Roboto Mono"/>
                <a:ea typeface="Roboto Mono"/>
                <a:cs typeface="Roboto Mono"/>
                <a:sym typeface="Roboto Mono"/>
              </a:rPr>
              <a:t>    &lt;body&gt;</a:t>
            </a:r>
            <a:endParaRPr sz="1500">
              <a:solidFill>
                <a:srgbClr val="3F51B5"/>
              </a:solidFill>
              <a:latin typeface="Roboto Mono"/>
              <a:ea typeface="Roboto Mono"/>
              <a:cs typeface="Roboto Mono"/>
              <a:sym typeface="Roboto Mono"/>
            </a:endParaRPr>
          </a:p>
          <a:p>
            <a:pPr indent="0" lvl="0" marL="0" marR="0" rtl="0" algn="l">
              <a:lnSpc>
                <a:spcPct val="130000"/>
              </a:lnSpc>
              <a:spcBef>
                <a:spcPts val="0"/>
              </a:spcBef>
              <a:spcAft>
                <a:spcPts val="0"/>
              </a:spcAft>
              <a:buClr>
                <a:schemeClr val="dk1"/>
              </a:buClr>
              <a:buSzPts val="1100"/>
              <a:buFont typeface="Arial"/>
              <a:buNone/>
            </a:pPr>
            <a:r>
              <a:rPr lang="en-US" sz="1500">
                <a:solidFill>
                  <a:srgbClr val="3F51B5"/>
                </a:solidFill>
                <a:latin typeface="Roboto Mono"/>
                <a:ea typeface="Roboto Mono"/>
                <a:cs typeface="Roboto Mono"/>
                <a:sym typeface="Roboto Mono"/>
              </a:rPr>
              <a:t>        &lt;!-- Code to design structure of the webpage --&gt;</a:t>
            </a:r>
            <a:endParaRPr sz="1500">
              <a:solidFill>
                <a:srgbClr val="3F51B5"/>
              </a:solidFill>
              <a:latin typeface="Roboto Mono"/>
              <a:ea typeface="Roboto Mono"/>
              <a:cs typeface="Roboto Mono"/>
              <a:sym typeface="Roboto Mono"/>
            </a:endParaRPr>
          </a:p>
          <a:p>
            <a:pPr indent="0" lvl="0" marL="0" marR="0" rtl="0" algn="l">
              <a:lnSpc>
                <a:spcPct val="130000"/>
              </a:lnSpc>
              <a:spcBef>
                <a:spcPts val="0"/>
              </a:spcBef>
              <a:spcAft>
                <a:spcPts val="0"/>
              </a:spcAft>
              <a:buClr>
                <a:schemeClr val="dk1"/>
              </a:buClr>
              <a:buSzPts val="1100"/>
              <a:buFont typeface="Arial"/>
              <a:buNone/>
            </a:pPr>
            <a:r>
              <a:rPr lang="en-US" sz="1500">
                <a:solidFill>
                  <a:srgbClr val="3F51B5"/>
                </a:solidFill>
                <a:latin typeface="Roboto Mono"/>
                <a:ea typeface="Roboto Mono"/>
                <a:cs typeface="Roboto Mono"/>
                <a:sym typeface="Roboto Mono"/>
              </a:rPr>
              <a:t>    &lt;/body&gt;</a:t>
            </a:r>
            <a:endParaRPr sz="1500">
              <a:solidFill>
                <a:srgbClr val="37474F"/>
              </a:solidFill>
              <a:latin typeface="Roboto Mono"/>
              <a:ea typeface="Roboto Mono"/>
              <a:cs typeface="Roboto Mono"/>
              <a:sym typeface="Roboto Mono"/>
            </a:endParaRPr>
          </a:p>
          <a:p>
            <a:pPr indent="0" lvl="0" marL="0" rtl="0" algn="l">
              <a:lnSpc>
                <a:spcPct val="150000"/>
              </a:lnSpc>
              <a:spcBef>
                <a:spcPts val="0"/>
              </a:spcBef>
              <a:spcAft>
                <a:spcPts val="0"/>
              </a:spcAft>
              <a:buClr>
                <a:schemeClr val="dk1"/>
              </a:buClr>
              <a:buSzPts val="1100"/>
              <a:buFont typeface="Arial"/>
              <a:buNone/>
            </a:pPr>
            <a:r>
              <a:rPr lang="en-US" sz="1500">
                <a:solidFill>
                  <a:srgbClr val="3F51B5"/>
                </a:solidFill>
                <a:latin typeface="Roboto Mono"/>
                <a:ea typeface="Roboto Mono"/>
                <a:cs typeface="Roboto Mono"/>
                <a:sym typeface="Roboto Mono"/>
              </a:rPr>
              <a:t>&lt;/html&gt;</a:t>
            </a:r>
            <a:endParaRPr sz="1500">
              <a:solidFill>
                <a:srgbClr val="172746"/>
              </a:solidFill>
              <a:latin typeface="Source Code Pro Medium"/>
              <a:ea typeface="Source Code Pro Medium"/>
              <a:cs typeface="Source Code Pro Medium"/>
              <a:sym typeface="Source Code Pro Medium"/>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6FF"/>
        </a:solidFill>
      </p:bgPr>
    </p:bg>
    <p:spTree>
      <p:nvGrpSpPr>
        <p:cNvPr id="174" name="Shape 174"/>
        <p:cNvGrpSpPr/>
        <p:nvPr/>
      </p:nvGrpSpPr>
      <p:grpSpPr>
        <a:xfrm>
          <a:off x="0" y="0"/>
          <a:ext cx="0" cy="0"/>
          <a:chOff x="0" y="0"/>
          <a:chExt cx="0" cy="0"/>
        </a:xfrm>
      </p:grpSpPr>
      <p:sp>
        <p:nvSpPr>
          <p:cNvPr id="175" name="Google Shape;175;g65381aaf6c_0_27"/>
          <p:cNvSpPr txBox="1"/>
          <p:nvPr>
            <p:ph type="title"/>
          </p:nvPr>
        </p:nvSpPr>
        <p:spPr>
          <a:xfrm>
            <a:off x="182550" y="216425"/>
            <a:ext cx="8730000" cy="685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3200"/>
              <a:buFont typeface="Arial"/>
              <a:buNone/>
            </a:pPr>
            <a:r>
              <a:rPr b="1" lang="en-US" sz="2500">
                <a:solidFill>
                  <a:srgbClr val="073763"/>
                </a:solidFill>
                <a:latin typeface="Montserrat"/>
                <a:ea typeface="Montserrat"/>
                <a:cs typeface="Montserrat"/>
                <a:sym typeface="Montserrat"/>
              </a:rPr>
              <a:t>What are HTML tags??</a:t>
            </a:r>
            <a:endParaRPr b="1" sz="2500">
              <a:solidFill>
                <a:srgbClr val="073763"/>
              </a:solidFill>
              <a:latin typeface="Montserrat"/>
              <a:ea typeface="Montserrat"/>
              <a:cs typeface="Montserrat"/>
              <a:sym typeface="Montserrat"/>
            </a:endParaRPr>
          </a:p>
        </p:txBody>
      </p:sp>
      <p:sp>
        <p:nvSpPr>
          <p:cNvPr id="176" name="Google Shape;176;g65381aaf6c_0_27"/>
          <p:cNvSpPr/>
          <p:nvPr/>
        </p:nvSpPr>
        <p:spPr>
          <a:xfrm>
            <a:off x="-21250" y="4675900"/>
            <a:ext cx="9165300" cy="467700"/>
          </a:xfrm>
          <a:prstGeom prst="rect">
            <a:avLst/>
          </a:prstGeom>
          <a:solidFill>
            <a:srgbClr val="17274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 name="Google Shape;177;g65381aaf6c_0_27"/>
          <p:cNvSpPr txBox="1"/>
          <p:nvPr/>
        </p:nvSpPr>
        <p:spPr>
          <a:xfrm>
            <a:off x="593150" y="902225"/>
            <a:ext cx="7922100" cy="34299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An HTML tag is a combination of characters enclosed in angle brackets. Each tag has a different purpose.</a:t>
            </a:r>
            <a:endParaRPr sz="1500">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For example, </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Clr>
                <a:schemeClr val="dk1"/>
              </a:buClr>
              <a:buSzPts val="1100"/>
              <a:buFont typeface="Arial"/>
              <a:buNone/>
            </a:pPr>
            <a:r>
              <a:rPr lang="en-US" sz="1500">
                <a:solidFill>
                  <a:srgbClr val="3F51B5"/>
                </a:solidFill>
                <a:latin typeface="Roboto Mono"/>
                <a:ea typeface="Roboto Mono"/>
                <a:cs typeface="Roboto Mono"/>
                <a:sym typeface="Roboto Mono"/>
              </a:rPr>
              <a:t>&lt;p&gt;&lt;/p&gt; </a:t>
            </a:r>
            <a:r>
              <a:rPr lang="en-US" sz="1500">
                <a:solidFill>
                  <a:srgbClr val="172746"/>
                </a:solidFill>
                <a:latin typeface="Montserrat"/>
                <a:ea typeface="Montserrat"/>
                <a:cs typeface="Montserrat"/>
                <a:sym typeface="Montserrat"/>
              </a:rPr>
              <a:t>is a paragraph tag.</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Clr>
                <a:schemeClr val="dk1"/>
              </a:buClr>
              <a:buSzPts val="1100"/>
              <a:buFont typeface="Arial"/>
              <a:buNone/>
            </a:pPr>
            <a:r>
              <a:rPr lang="en-US" sz="1500">
                <a:solidFill>
                  <a:srgbClr val="3F51B5"/>
                </a:solidFill>
                <a:latin typeface="Roboto Mono"/>
                <a:ea typeface="Roboto Mono"/>
                <a:cs typeface="Roboto Mono"/>
                <a:sym typeface="Roboto Mono"/>
              </a:rPr>
              <a:t>&lt;img src=”image-path”</a:t>
            </a:r>
            <a:r>
              <a:rPr lang="en-US" sz="1500">
                <a:solidFill>
                  <a:srgbClr val="37474F"/>
                </a:solidFill>
                <a:latin typeface="Roboto Mono"/>
                <a:ea typeface="Roboto Mono"/>
                <a:cs typeface="Roboto Mono"/>
                <a:sym typeface="Roboto Mono"/>
              </a:rPr>
              <a:t> </a:t>
            </a:r>
            <a:r>
              <a:rPr lang="en-US" sz="1500">
                <a:solidFill>
                  <a:srgbClr val="3F51B5"/>
                </a:solidFill>
                <a:latin typeface="Roboto Mono"/>
                <a:ea typeface="Roboto Mono"/>
                <a:cs typeface="Roboto Mono"/>
                <a:sym typeface="Roboto Mono"/>
              </a:rPr>
              <a:t>/&gt;</a:t>
            </a:r>
            <a:r>
              <a:rPr lang="en-US" sz="1500">
                <a:solidFill>
                  <a:srgbClr val="172746"/>
                </a:solidFill>
                <a:latin typeface="Montserrat"/>
                <a:ea typeface="Montserrat"/>
                <a:cs typeface="Montserrat"/>
                <a:sym typeface="Montserrat"/>
              </a:rPr>
              <a:t> is an image tag. Here “src” is an attribute.</a:t>
            </a:r>
            <a:endParaRPr sz="1500">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Clr>
                <a:schemeClr val="dk1"/>
              </a:buClr>
              <a:buSzPts val="1100"/>
              <a:buFont typeface="Arial"/>
              <a:buNone/>
            </a:pPr>
            <a:r>
              <a:t/>
            </a:r>
            <a:endParaRPr sz="1500">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There are two types of tags in HTML - Paired and Unpaired Tags.</a:t>
            </a:r>
            <a:endParaRPr sz="1500">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Some tags need a closing tag because they enclose some content like &lt;p&gt;, &lt;h1&gt; etc. These are called </a:t>
            </a:r>
            <a:r>
              <a:rPr i="1" lang="en-US" sz="1500">
                <a:solidFill>
                  <a:srgbClr val="172746"/>
                </a:solidFill>
                <a:latin typeface="Montserrat"/>
                <a:ea typeface="Montserrat"/>
                <a:cs typeface="Montserrat"/>
                <a:sym typeface="Montserrat"/>
              </a:rPr>
              <a:t>Paired tags</a:t>
            </a:r>
            <a:r>
              <a:rPr lang="en-US" sz="1500">
                <a:solidFill>
                  <a:srgbClr val="172746"/>
                </a:solidFill>
                <a:latin typeface="Montserrat"/>
                <a:ea typeface="Montserrat"/>
                <a:cs typeface="Montserrat"/>
                <a:sym typeface="Montserrat"/>
              </a:rPr>
              <a:t>.</a:t>
            </a:r>
            <a:endParaRPr sz="1500">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Clr>
                <a:schemeClr val="dk1"/>
              </a:buClr>
              <a:buSzPts val="1100"/>
              <a:buFont typeface="Arial"/>
              <a:buNone/>
            </a:pPr>
            <a:r>
              <a:t/>
            </a:r>
            <a:endParaRPr sz="1500">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On the other hand, some tags don't need a closing tag like &lt;img /&gt;, &lt;br /&gt; etc. These are called </a:t>
            </a:r>
            <a:r>
              <a:rPr i="1" lang="en-US" sz="1500">
                <a:solidFill>
                  <a:srgbClr val="172746"/>
                </a:solidFill>
                <a:latin typeface="Montserrat"/>
                <a:ea typeface="Montserrat"/>
                <a:cs typeface="Montserrat"/>
                <a:sym typeface="Montserrat"/>
              </a:rPr>
              <a:t>Unpaired tags</a:t>
            </a:r>
            <a:r>
              <a:rPr lang="en-US" sz="1500">
                <a:solidFill>
                  <a:srgbClr val="172746"/>
                </a:solidFill>
                <a:latin typeface="Montserrat"/>
                <a:ea typeface="Montserrat"/>
                <a:cs typeface="Montserrat"/>
                <a:sym typeface="Montserrat"/>
              </a:rPr>
              <a:t>.</a:t>
            </a:r>
            <a:endParaRPr sz="1500">
              <a:solidFill>
                <a:srgbClr val="172746"/>
              </a:solidFill>
              <a:latin typeface="Montserrat"/>
              <a:ea typeface="Montserrat"/>
              <a:cs typeface="Montserrat"/>
              <a:sym typeface="Montserrat"/>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6FF"/>
        </a:solidFill>
      </p:bgPr>
    </p:bg>
    <p:spTree>
      <p:nvGrpSpPr>
        <p:cNvPr id="181" name="Shape 181"/>
        <p:cNvGrpSpPr/>
        <p:nvPr/>
      </p:nvGrpSpPr>
      <p:grpSpPr>
        <a:xfrm>
          <a:off x="0" y="0"/>
          <a:ext cx="0" cy="0"/>
          <a:chOff x="0" y="0"/>
          <a:chExt cx="0" cy="0"/>
        </a:xfrm>
      </p:grpSpPr>
      <p:sp>
        <p:nvSpPr>
          <p:cNvPr id="182" name="Google Shape;182;g65381aaf6c_0_15"/>
          <p:cNvSpPr txBox="1"/>
          <p:nvPr>
            <p:ph type="title"/>
          </p:nvPr>
        </p:nvSpPr>
        <p:spPr>
          <a:xfrm>
            <a:off x="182550" y="216425"/>
            <a:ext cx="8730000" cy="685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3200"/>
              <a:buFont typeface="Arial"/>
              <a:buNone/>
            </a:pPr>
            <a:r>
              <a:rPr b="1" lang="en-US" sz="2500">
                <a:solidFill>
                  <a:srgbClr val="073763"/>
                </a:solidFill>
                <a:latin typeface="Montserrat"/>
                <a:ea typeface="Montserrat"/>
                <a:cs typeface="Montserrat"/>
                <a:sym typeface="Montserrat"/>
              </a:rPr>
              <a:t>Code Editor Setup</a:t>
            </a:r>
            <a:endParaRPr b="1" sz="2500">
              <a:solidFill>
                <a:srgbClr val="073763"/>
              </a:solidFill>
              <a:latin typeface="Montserrat"/>
              <a:ea typeface="Montserrat"/>
              <a:cs typeface="Montserrat"/>
              <a:sym typeface="Montserrat"/>
            </a:endParaRPr>
          </a:p>
        </p:txBody>
      </p:sp>
      <p:sp>
        <p:nvSpPr>
          <p:cNvPr id="183" name="Google Shape;183;g65381aaf6c_0_15"/>
          <p:cNvSpPr/>
          <p:nvPr/>
        </p:nvSpPr>
        <p:spPr>
          <a:xfrm>
            <a:off x="-21250" y="4675900"/>
            <a:ext cx="9165300" cy="467700"/>
          </a:xfrm>
          <a:prstGeom prst="rect">
            <a:avLst/>
          </a:prstGeom>
          <a:solidFill>
            <a:srgbClr val="17274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 name="Google Shape;184;g65381aaf6c_0_15"/>
          <p:cNvSpPr txBox="1"/>
          <p:nvPr/>
        </p:nvSpPr>
        <p:spPr>
          <a:xfrm>
            <a:off x="593150" y="902225"/>
            <a:ext cx="7922100" cy="34299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CODEPEN:</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We will be using codepen for single web page practice problems, assignments and projects.</a:t>
            </a:r>
            <a:endParaRPr sz="1500">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Clr>
                <a:schemeClr val="dk1"/>
              </a:buClr>
              <a:buSzPts val="1100"/>
              <a:buFont typeface="Arial"/>
              <a:buNone/>
            </a:pPr>
            <a:r>
              <a:t/>
            </a:r>
            <a:endParaRPr sz="1500">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VISUAL STUDIO CODE:</a:t>
            </a:r>
            <a:endParaRPr sz="1500">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For multiple web page practice problems, assignments and projects.</a:t>
            </a:r>
            <a:endParaRPr sz="1500">
              <a:solidFill>
                <a:srgbClr val="172746"/>
              </a:solidFill>
              <a:latin typeface="Montserrat"/>
              <a:ea typeface="Montserrat"/>
              <a:cs typeface="Montserrat"/>
              <a:sym typeface="Montserrat"/>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pic>
        <p:nvPicPr>
          <p:cNvPr id="189" name="Google Shape;189;g6548aeef45_0_44"/>
          <p:cNvPicPr preferRelativeResize="0"/>
          <p:nvPr/>
        </p:nvPicPr>
        <p:blipFill>
          <a:blip r:embed="rId3">
            <a:alphaModFix/>
          </a:blip>
          <a:stretch>
            <a:fillRect/>
          </a:stretch>
        </p:blipFill>
        <p:spPr>
          <a:xfrm>
            <a:off x="0" y="1635"/>
            <a:ext cx="9144000" cy="5140231"/>
          </a:xfrm>
          <a:prstGeom prst="rect">
            <a:avLst/>
          </a:prstGeom>
          <a:noFill/>
          <a:ln>
            <a:noFill/>
          </a:ln>
        </p:spPr>
      </p:pic>
      <p:sp>
        <p:nvSpPr>
          <p:cNvPr id="190" name="Google Shape;190;g6548aeef45_0_44"/>
          <p:cNvSpPr txBox="1"/>
          <p:nvPr/>
        </p:nvSpPr>
        <p:spPr>
          <a:xfrm>
            <a:off x="832200" y="2129250"/>
            <a:ext cx="7479600" cy="885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700"/>
              <a:buFont typeface="Arial"/>
              <a:buNone/>
            </a:pPr>
            <a:r>
              <a:rPr b="1" lang="en-US" sz="4800">
                <a:solidFill>
                  <a:srgbClr val="EFEFEF"/>
                </a:solidFill>
                <a:latin typeface="Montserrat"/>
                <a:ea typeface="Montserrat"/>
                <a:cs typeface="Montserrat"/>
                <a:sym typeface="Montserrat"/>
              </a:rPr>
              <a:t>BASIC TAGS</a:t>
            </a:r>
            <a:endParaRPr b="1" i="0" sz="4800" u="none" cap="none" strike="noStrike">
              <a:solidFill>
                <a:srgbClr val="EFEFEF"/>
              </a:solidFill>
              <a:latin typeface="Montserrat"/>
              <a:ea typeface="Montserrat"/>
              <a:cs typeface="Montserrat"/>
              <a:sym typeface="Montserrat"/>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6FF"/>
        </a:solidFill>
      </p:bgPr>
    </p:bg>
    <p:spTree>
      <p:nvGrpSpPr>
        <p:cNvPr id="194" name="Shape 194"/>
        <p:cNvGrpSpPr/>
        <p:nvPr/>
      </p:nvGrpSpPr>
      <p:grpSpPr>
        <a:xfrm>
          <a:off x="0" y="0"/>
          <a:ext cx="0" cy="0"/>
          <a:chOff x="0" y="0"/>
          <a:chExt cx="0" cy="0"/>
        </a:xfrm>
      </p:grpSpPr>
      <p:sp>
        <p:nvSpPr>
          <p:cNvPr id="195" name="Google Shape;195;g65381aaf6c_0_38"/>
          <p:cNvSpPr txBox="1"/>
          <p:nvPr>
            <p:ph type="title"/>
          </p:nvPr>
        </p:nvSpPr>
        <p:spPr>
          <a:xfrm>
            <a:off x="182550" y="216425"/>
            <a:ext cx="8730000" cy="685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3200"/>
              <a:buFont typeface="Arial"/>
              <a:buNone/>
            </a:pPr>
            <a:r>
              <a:rPr b="1" lang="en-US" sz="2500">
                <a:solidFill>
                  <a:srgbClr val="073763"/>
                </a:solidFill>
                <a:latin typeface="Montserrat"/>
                <a:ea typeface="Montserrat"/>
                <a:cs typeface="Montserrat"/>
                <a:sym typeface="Montserrat"/>
              </a:rPr>
              <a:t>Headings</a:t>
            </a:r>
            <a:endParaRPr b="1" sz="2500">
              <a:solidFill>
                <a:srgbClr val="073763"/>
              </a:solidFill>
              <a:latin typeface="Montserrat"/>
              <a:ea typeface="Montserrat"/>
              <a:cs typeface="Montserrat"/>
              <a:sym typeface="Montserrat"/>
            </a:endParaRPr>
          </a:p>
        </p:txBody>
      </p:sp>
      <p:sp>
        <p:nvSpPr>
          <p:cNvPr id="196" name="Google Shape;196;g65381aaf6c_0_38"/>
          <p:cNvSpPr/>
          <p:nvPr/>
        </p:nvSpPr>
        <p:spPr>
          <a:xfrm>
            <a:off x="-21250" y="4675900"/>
            <a:ext cx="9165300" cy="467700"/>
          </a:xfrm>
          <a:prstGeom prst="rect">
            <a:avLst/>
          </a:prstGeom>
          <a:solidFill>
            <a:srgbClr val="17274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 name="Google Shape;197;g65381aaf6c_0_38"/>
          <p:cNvSpPr txBox="1"/>
          <p:nvPr/>
        </p:nvSpPr>
        <p:spPr>
          <a:xfrm>
            <a:off x="593150" y="902225"/>
            <a:ext cx="7922100" cy="34299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HTML provides us with 6 different heading tags - &lt;h1&gt; to &lt;h6&gt; where &lt;h1&gt; represents the most important heading and &lt;h6&gt; represents the least important one.</a:t>
            </a:r>
            <a:endParaRPr sz="1500">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For example,</a:t>
            </a:r>
            <a:endParaRPr sz="1500">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Clr>
                <a:schemeClr val="dk1"/>
              </a:buClr>
              <a:buSzPts val="1100"/>
              <a:buFont typeface="Arial"/>
              <a:buNone/>
            </a:pPr>
            <a:r>
              <a:rPr lang="en-US" sz="1500">
                <a:solidFill>
                  <a:srgbClr val="3F51B5"/>
                </a:solidFill>
                <a:latin typeface="Roboto Mono"/>
                <a:ea typeface="Roboto Mono"/>
                <a:cs typeface="Roboto Mono"/>
                <a:sym typeface="Roboto Mono"/>
              </a:rPr>
              <a:t>&lt;h1&gt;</a:t>
            </a:r>
            <a:r>
              <a:rPr lang="en-US" sz="1500">
                <a:solidFill>
                  <a:srgbClr val="37474F"/>
                </a:solidFill>
                <a:latin typeface="Roboto Mono"/>
                <a:ea typeface="Roboto Mono"/>
                <a:cs typeface="Roboto Mono"/>
                <a:sym typeface="Roboto Mono"/>
              </a:rPr>
              <a:t> I am the h1 heading </a:t>
            </a:r>
            <a:r>
              <a:rPr lang="en-US" sz="1500">
                <a:solidFill>
                  <a:srgbClr val="3F51B5"/>
                </a:solidFill>
                <a:latin typeface="Roboto Mono"/>
                <a:ea typeface="Roboto Mono"/>
                <a:cs typeface="Roboto Mono"/>
                <a:sym typeface="Roboto Mono"/>
              </a:rPr>
              <a:t>&lt;/h1&gt;</a:t>
            </a:r>
            <a:endParaRPr sz="1500">
              <a:solidFill>
                <a:srgbClr val="37474F"/>
              </a:solidFill>
              <a:latin typeface="Roboto Mono"/>
              <a:ea typeface="Roboto Mono"/>
              <a:cs typeface="Roboto Mono"/>
              <a:sym typeface="Roboto Mono"/>
            </a:endParaRPr>
          </a:p>
          <a:p>
            <a:pPr indent="0" lvl="0" marL="0" marR="0" rtl="0" algn="l">
              <a:lnSpc>
                <a:spcPct val="115000"/>
              </a:lnSpc>
              <a:spcBef>
                <a:spcPts val="0"/>
              </a:spcBef>
              <a:spcAft>
                <a:spcPts val="0"/>
              </a:spcAft>
              <a:buClr>
                <a:schemeClr val="dk1"/>
              </a:buClr>
              <a:buSzPts val="1100"/>
              <a:buFont typeface="Arial"/>
              <a:buNone/>
            </a:pPr>
            <a:r>
              <a:rPr lang="en-US" sz="1500">
                <a:solidFill>
                  <a:srgbClr val="3F51B5"/>
                </a:solidFill>
                <a:latin typeface="Roboto Mono"/>
                <a:ea typeface="Roboto Mono"/>
                <a:cs typeface="Roboto Mono"/>
                <a:sym typeface="Roboto Mono"/>
              </a:rPr>
              <a:t>&lt;h2&gt;</a:t>
            </a:r>
            <a:r>
              <a:rPr lang="en-US" sz="1500">
                <a:solidFill>
                  <a:srgbClr val="37474F"/>
                </a:solidFill>
                <a:latin typeface="Roboto Mono"/>
                <a:ea typeface="Roboto Mono"/>
                <a:cs typeface="Roboto Mono"/>
                <a:sym typeface="Roboto Mono"/>
              </a:rPr>
              <a:t> I am the h2 heading </a:t>
            </a:r>
            <a:r>
              <a:rPr lang="en-US" sz="1500">
                <a:solidFill>
                  <a:srgbClr val="3F51B5"/>
                </a:solidFill>
                <a:latin typeface="Roboto Mono"/>
                <a:ea typeface="Roboto Mono"/>
                <a:cs typeface="Roboto Mono"/>
                <a:sym typeface="Roboto Mono"/>
              </a:rPr>
              <a:t>&lt;/h2&gt;</a:t>
            </a:r>
            <a:endParaRPr sz="1500">
              <a:solidFill>
                <a:srgbClr val="37474F"/>
              </a:solidFill>
              <a:latin typeface="Roboto Mono"/>
              <a:ea typeface="Roboto Mono"/>
              <a:cs typeface="Roboto Mono"/>
              <a:sym typeface="Roboto Mono"/>
            </a:endParaRPr>
          </a:p>
          <a:p>
            <a:pPr indent="0" lvl="0" marL="0" marR="0" rtl="0" algn="l">
              <a:lnSpc>
                <a:spcPct val="115000"/>
              </a:lnSpc>
              <a:spcBef>
                <a:spcPts val="0"/>
              </a:spcBef>
              <a:spcAft>
                <a:spcPts val="0"/>
              </a:spcAft>
              <a:buClr>
                <a:schemeClr val="dk1"/>
              </a:buClr>
              <a:buSzPts val="1100"/>
              <a:buFont typeface="Arial"/>
              <a:buNone/>
            </a:pPr>
            <a:r>
              <a:rPr lang="en-US" sz="1500">
                <a:solidFill>
                  <a:srgbClr val="3F51B5"/>
                </a:solidFill>
                <a:latin typeface="Roboto Mono"/>
                <a:ea typeface="Roboto Mono"/>
                <a:cs typeface="Roboto Mono"/>
                <a:sym typeface="Roboto Mono"/>
              </a:rPr>
              <a:t>&lt;h3&gt;</a:t>
            </a:r>
            <a:r>
              <a:rPr lang="en-US" sz="1500">
                <a:solidFill>
                  <a:srgbClr val="37474F"/>
                </a:solidFill>
                <a:latin typeface="Roboto Mono"/>
                <a:ea typeface="Roboto Mono"/>
                <a:cs typeface="Roboto Mono"/>
                <a:sym typeface="Roboto Mono"/>
              </a:rPr>
              <a:t> I am the h3 heading </a:t>
            </a:r>
            <a:r>
              <a:rPr lang="en-US" sz="1500">
                <a:solidFill>
                  <a:srgbClr val="3F51B5"/>
                </a:solidFill>
                <a:latin typeface="Roboto Mono"/>
                <a:ea typeface="Roboto Mono"/>
                <a:cs typeface="Roboto Mono"/>
                <a:sym typeface="Roboto Mono"/>
              </a:rPr>
              <a:t>&lt;/h3&gt;</a:t>
            </a:r>
            <a:endParaRPr sz="1500">
              <a:solidFill>
                <a:srgbClr val="37474F"/>
              </a:solidFill>
              <a:latin typeface="Roboto Mono"/>
              <a:ea typeface="Roboto Mono"/>
              <a:cs typeface="Roboto Mono"/>
              <a:sym typeface="Roboto Mono"/>
            </a:endParaRPr>
          </a:p>
          <a:p>
            <a:pPr indent="0" lvl="0" marL="0" marR="0" rtl="0" algn="l">
              <a:lnSpc>
                <a:spcPct val="115000"/>
              </a:lnSpc>
              <a:spcBef>
                <a:spcPts val="0"/>
              </a:spcBef>
              <a:spcAft>
                <a:spcPts val="0"/>
              </a:spcAft>
              <a:buClr>
                <a:schemeClr val="dk1"/>
              </a:buClr>
              <a:buSzPts val="1100"/>
              <a:buFont typeface="Arial"/>
              <a:buNone/>
            </a:pPr>
            <a:r>
              <a:rPr lang="en-US" sz="1500">
                <a:solidFill>
                  <a:srgbClr val="3F51B5"/>
                </a:solidFill>
                <a:latin typeface="Roboto Mono"/>
                <a:ea typeface="Roboto Mono"/>
                <a:cs typeface="Roboto Mono"/>
                <a:sym typeface="Roboto Mono"/>
              </a:rPr>
              <a:t>&lt;h4&gt;</a:t>
            </a:r>
            <a:r>
              <a:rPr lang="en-US" sz="1500">
                <a:solidFill>
                  <a:srgbClr val="37474F"/>
                </a:solidFill>
                <a:latin typeface="Roboto Mono"/>
                <a:ea typeface="Roboto Mono"/>
                <a:cs typeface="Roboto Mono"/>
                <a:sym typeface="Roboto Mono"/>
              </a:rPr>
              <a:t> I am the h4 heading </a:t>
            </a:r>
            <a:r>
              <a:rPr lang="en-US" sz="1500">
                <a:solidFill>
                  <a:srgbClr val="3F51B5"/>
                </a:solidFill>
                <a:latin typeface="Roboto Mono"/>
                <a:ea typeface="Roboto Mono"/>
                <a:cs typeface="Roboto Mono"/>
                <a:sym typeface="Roboto Mono"/>
              </a:rPr>
              <a:t>&lt;/h4&gt;</a:t>
            </a:r>
            <a:endParaRPr sz="1500">
              <a:solidFill>
                <a:srgbClr val="37474F"/>
              </a:solidFill>
              <a:latin typeface="Roboto Mono"/>
              <a:ea typeface="Roboto Mono"/>
              <a:cs typeface="Roboto Mono"/>
              <a:sym typeface="Roboto Mono"/>
            </a:endParaRPr>
          </a:p>
          <a:p>
            <a:pPr indent="0" lvl="0" marL="0" marR="0" rtl="0" algn="l">
              <a:lnSpc>
                <a:spcPct val="115000"/>
              </a:lnSpc>
              <a:spcBef>
                <a:spcPts val="0"/>
              </a:spcBef>
              <a:spcAft>
                <a:spcPts val="0"/>
              </a:spcAft>
              <a:buClr>
                <a:schemeClr val="dk1"/>
              </a:buClr>
              <a:buSzPts val="1100"/>
              <a:buFont typeface="Arial"/>
              <a:buNone/>
            </a:pPr>
            <a:r>
              <a:rPr lang="en-US" sz="1500">
                <a:solidFill>
                  <a:srgbClr val="3F51B5"/>
                </a:solidFill>
                <a:latin typeface="Roboto Mono"/>
                <a:ea typeface="Roboto Mono"/>
                <a:cs typeface="Roboto Mono"/>
                <a:sym typeface="Roboto Mono"/>
              </a:rPr>
              <a:t>&lt;h5&gt;</a:t>
            </a:r>
            <a:r>
              <a:rPr lang="en-US" sz="1500">
                <a:solidFill>
                  <a:srgbClr val="37474F"/>
                </a:solidFill>
                <a:latin typeface="Roboto Mono"/>
                <a:ea typeface="Roboto Mono"/>
                <a:cs typeface="Roboto Mono"/>
                <a:sym typeface="Roboto Mono"/>
              </a:rPr>
              <a:t> I am the h5 heading </a:t>
            </a:r>
            <a:r>
              <a:rPr lang="en-US" sz="1500">
                <a:solidFill>
                  <a:srgbClr val="3F51B5"/>
                </a:solidFill>
                <a:latin typeface="Roboto Mono"/>
                <a:ea typeface="Roboto Mono"/>
                <a:cs typeface="Roboto Mono"/>
                <a:sym typeface="Roboto Mono"/>
              </a:rPr>
              <a:t>&lt;/h5&gt;</a:t>
            </a:r>
            <a:endParaRPr sz="1500">
              <a:solidFill>
                <a:srgbClr val="37474F"/>
              </a:solidFill>
              <a:latin typeface="Roboto Mono"/>
              <a:ea typeface="Roboto Mono"/>
              <a:cs typeface="Roboto Mono"/>
              <a:sym typeface="Roboto Mono"/>
            </a:endParaRPr>
          </a:p>
          <a:p>
            <a:pPr indent="0" lvl="0" marL="0" rtl="0" algn="l">
              <a:lnSpc>
                <a:spcPct val="150000"/>
              </a:lnSpc>
              <a:spcBef>
                <a:spcPts val="0"/>
              </a:spcBef>
              <a:spcAft>
                <a:spcPts val="0"/>
              </a:spcAft>
              <a:buClr>
                <a:schemeClr val="dk1"/>
              </a:buClr>
              <a:buSzPts val="1100"/>
              <a:buFont typeface="Arial"/>
              <a:buNone/>
            </a:pPr>
            <a:r>
              <a:rPr lang="en-US" sz="1500">
                <a:solidFill>
                  <a:srgbClr val="3F51B5"/>
                </a:solidFill>
                <a:latin typeface="Roboto Mono"/>
                <a:ea typeface="Roboto Mono"/>
                <a:cs typeface="Roboto Mono"/>
                <a:sym typeface="Roboto Mono"/>
              </a:rPr>
              <a:t>&lt;h6&gt;</a:t>
            </a:r>
            <a:r>
              <a:rPr lang="en-US" sz="1500">
                <a:solidFill>
                  <a:srgbClr val="37474F"/>
                </a:solidFill>
                <a:latin typeface="Roboto Mono"/>
                <a:ea typeface="Roboto Mono"/>
                <a:cs typeface="Roboto Mono"/>
                <a:sym typeface="Roboto Mono"/>
              </a:rPr>
              <a:t> I am the h6 heading </a:t>
            </a:r>
            <a:r>
              <a:rPr lang="en-US" sz="1500">
                <a:solidFill>
                  <a:srgbClr val="3F51B5"/>
                </a:solidFill>
                <a:latin typeface="Roboto Mono"/>
                <a:ea typeface="Roboto Mono"/>
                <a:cs typeface="Roboto Mono"/>
                <a:sym typeface="Roboto Mono"/>
              </a:rPr>
              <a:t>&lt;/h6&gt;</a:t>
            </a:r>
            <a:endParaRPr sz="1500">
              <a:solidFill>
                <a:srgbClr val="3F51B5"/>
              </a:solidFill>
              <a:latin typeface="Roboto Mono"/>
              <a:ea typeface="Roboto Mono"/>
              <a:cs typeface="Roboto Mono"/>
              <a:sym typeface="Roboto Mono"/>
            </a:endParaRPr>
          </a:p>
          <a:p>
            <a:pPr indent="0" lvl="0" marL="0" rtl="0" algn="l">
              <a:lnSpc>
                <a:spcPct val="115000"/>
              </a:lnSpc>
              <a:spcBef>
                <a:spcPts val="0"/>
              </a:spcBef>
              <a:spcAft>
                <a:spcPts val="0"/>
              </a:spcAft>
              <a:buClr>
                <a:schemeClr val="dk1"/>
              </a:buClr>
              <a:buSzPts val="1100"/>
              <a:buFont typeface="Arial"/>
              <a:buNone/>
            </a:pPr>
            <a:r>
              <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Clr>
                <a:schemeClr val="dk1"/>
              </a:buClr>
              <a:buSzPts val="1100"/>
              <a:buFont typeface="Arial"/>
              <a:buNone/>
            </a:pPr>
            <a:r>
              <a:rPr b="1" lang="en-US" sz="1500">
                <a:solidFill>
                  <a:srgbClr val="172746"/>
                </a:solidFill>
                <a:latin typeface="Montserrat"/>
                <a:ea typeface="Montserrat"/>
                <a:cs typeface="Montserrat"/>
                <a:sym typeface="Montserrat"/>
              </a:rPr>
              <a:t>Quick Tip:</a:t>
            </a:r>
            <a:r>
              <a:rPr lang="en-US" sz="1500">
                <a:solidFill>
                  <a:srgbClr val="172746"/>
                </a:solidFill>
                <a:latin typeface="Montserrat"/>
                <a:ea typeface="Montserrat"/>
                <a:cs typeface="Montserrat"/>
                <a:sym typeface="Montserrat"/>
              </a:rPr>
              <a:t> You can have as many heading tags as you want in an HTML page but it is recommended to have only one &lt;h1&gt; tag to represent the main heading.</a:t>
            </a:r>
            <a:endParaRPr sz="1500">
              <a:solidFill>
                <a:srgbClr val="172746"/>
              </a:solidFill>
              <a:latin typeface="Montserrat"/>
              <a:ea typeface="Montserrat"/>
              <a:cs typeface="Montserrat"/>
              <a:sym typeface="Montserrat"/>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6FF"/>
        </a:solidFill>
      </p:bgPr>
    </p:bg>
    <p:spTree>
      <p:nvGrpSpPr>
        <p:cNvPr id="201" name="Shape 201"/>
        <p:cNvGrpSpPr/>
        <p:nvPr/>
      </p:nvGrpSpPr>
      <p:grpSpPr>
        <a:xfrm>
          <a:off x="0" y="0"/>
          <a:ext cx="0" cy="0"/>
          <a:chOff x="0" y="0"/>
          <a:chExt cx="0" cy="0"/>
        </a:xfrm>
      </p:grpSpPr>
      <p:sp>
        <p:nvSpPr>
          <p:cNvPr id="202" name="Google Shape;202;g65381aaf6c_0_47"/>
          <p:cNvSpPr txBox="1"/>
          <p:nvPr>
            <p:ph type="title"/>
          </p:nvPr>
        </p:nvSpPr>
        <p:spPr>
          <a:xfrm>
            <a:off x="182550" y="216425"/>
            <a:ext cx="8730000" cy="685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3200"/>
              <a:buFont typeface="Arial"/>
              <a:buNone/>
            </a:pPr>
            <a:r>
              <a:rPr b="1" lang="en-US" sz="2500">
                <a:solidFill>
                  <a:srgbClr val="073763"/>
                </a:solidFill>
                <a:latin typeface="Montserrat"/>
                <a:ea typeface="Montserrat"/>
                <a:cs typeface="Montserrat"/>
                <a:sym typeface="Montserrat"/>
              </a:rPr>
              <a:t>Text Related Tags</a:t>
            </a:r>
            <a:endParaRPr b="1" sz="2500">
              <a:solidFill>
                <a:srgbClr val="073763"/>
              </a:solidFill>
              <a:latin typeface="Montserrat"/>
              <a:ea typeface="Montserrat"/>
              <a:cs typeface="Montserrat"/>
              <a:sym typeface="Montserrat"/>
            </a:endParaRPr>
          </a:p>
        </p:txBody>
      </p:sp>
      <p:sp>
        <p:nvSpPr>
          <p:cNvPr id="203" name="Google Shape;203;g65381aaf6c_0_47"/>
          <p:cNvSpPr/>
          <p:nvPr/>
        </p:nvSpPr>
        <p:spPr>
          <a:xfrm>
            <a:off x="-21250" y="4675900"/>
            <a:ext cx="9165300" cy="467700"/>
          </a:xfrm>
          <a:prstGeom prst="rect">
            <a:avLst/>
          </a:prstGeom>
          <a:solidFill>
            <a:srgbClr val="17274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 name="Google Shape;204;g65381aaf6c_0_47"/>
          <p:cNvSpPr txBox="1"/>
          <p:nvPr/>
        </p:nvSpPr>
        <p:spPr>
          <a:xfrm>
            <a:off x="593150" y="902225"/>
            <a:ext cx="7922100" cy="34299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You can use &lt;p&gt; tag to add a paragraph.</a:t>
            </a:r>
            <a:endParaRPr sz="1500">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Clr>
                <a:schemeClr val="dk1"/>
              </a:buClr>
              <a:buSzPts val="1100"/>
              <a:buFont typeface="Arial"/>
              <a:buNone/>
            </a:pPr>
            <a:r>
              <a:t/>
            </a:r>
            <a:endParaRPr sz="1500">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For example,</a:t>
            </a:r>
            <a:endParaRPr sz="1500">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&lt;p&gt;Everybody is a genius. But if you judge a fish by its ability to climb a tree, it will live its whole life believing that it is stupid.&lt;/p&gt;</a:t>
            </a:r>
            <a:endParaRPr sz="1500">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Clr>
                <a:schemeClr val="dk1"/>
              </a:buClr>
              <a:buSzPts val="1100"/>
              <a:buFont typeface="Arial"/>
              <a:buNone/>
            </a:pPr>
            <a:r>
              <a:t/>
            </a:r>
            <a:endParaRPr sz="1500">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If you want to emphasize on some words, you can can use &lt;b&gt; tag.</a:t>
            </a:r>
            <a:endParaRPr sz="1500">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If you want to make some words italics, you can use &lt;i&gt; tag. </a:t>
            </a:r>
            <a:endParaRPr sz="1500">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Clr>
                <a:schemeClr val="dk1"/>
              </a:buClr>
              <a:buSzPts val="1100"/>
              <a:buFont typeface="Arial"/>
              <a:buNone/>
            </a:pPr>
            <a:r>
              <a:t/>
            </a:r>
            <a:endParaRPr sz="1500">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If you want to have the above sentences in different lines, you can use the &lt;br&gt; tag or pre-formatted &lt;pre&gt; tag.</a:t>
            </a:r>
            <a:endParaRPr sz="1500">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Clr>
                <a:schemeClr val="dk1"/>
              </a:buClr>
              <a:buSzPts val="1100"/>
              <a:buFont typeface="Arial"/>
              <a:buNone/>
            </a:pPr>
            <a:r>
              <a:t/>
            </a:r>
            <a:endParaRPr sz="1500">
              <a:solidFill>
                <a:srgbClr val="172746"/>
              </a:solidFill>
              <a:latin typeface="Montserrat"/>
              <a:ea typeface="Montserrat"/>
              <a:cs typeface="Montserrat"/>
              <a:sym typeface="Montserrat"/>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6FF"/>
        </a:solidFill>
      </p:bgPr>
    </p:bg>
    <p:spTree>
      <p:nvGrpSpPr>
        <p:cNvPr id="208" name="Shape 208"/>
        <p:cNvGrpSpPr/>
        <p:nvPr/>
      </p:nvGrpSpPr>
      <p:grpSpPr>
        <a:xfrm>
          <a:off x="0" y="0"/>
          <a:ext cx="0" cy="0"/>
          <a:chOff x="0" y="0"/>
          <a:chExt cx="0" cy="0"/>
        </a:xfrm>
      </p:grpSpPr>
      <p:sp>
        <p:nvSpPr>
          <p:cNvPr id="209" name="Google Shape;209;g65381aaf6c_0_61"/>
          <p:cNvSpPr txBox="1"/>
          <p:nvPr>
            <p:ph type="title"/>
          </p:nvPr>
        </p:nvSpPr>
        <p:spPr>
          <a:xfrm>
            <a:off x="182550" y="216425"/>
            <a:ext cx="8730000" cy="685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3200"/>
              <a:buFont typeface="Arial"/>
              <a:buNone/>
            </a:pPr>
            <a:r>
              <a:rPr b="1" lang="en-US" sz="2500">
                <a:solidFill>
                  <a:srgbClr val="073763"/>
                </a:solidFill>
                <a:latin typeface="Montserrat"/>
                <a:ea typeface="Montserrat"/>
                <a:cs typeface="Montserrat"/>
                <a:sym typeface="Montserrat"/>
              </a:rPr>
              <a:t>Embedding Images in Webpage</a:t>
            </a:r>
            <a:endParaRPr b="1" sz="2500">
              <a:solidFill>
                <a:srgbClr val="073763"/>
              </a:solidFill>
              <a:latin typeface="Montserrat"/>
              <a:ea typeface="Montserrat"/>
              <a:cs typeface="Montserrat"/>
              <a:sym typeface="Montserrat"/>
            </a:endParaRPr>
          </a:p>
        </p:txBody>
      </p:sp>
      <p:sp>
        <p:nvSpPr>
          <p:cNvPr id="210" name="Google Shape;210;g65381aaf6c_0_61"/>
          <p:cNvSpPr/>
          <p:nvPr/>
        </p:nvSpPr>
        <p:spPr>
          <a:xfrm>
            <a:off x="-21250" y="4675900"/>
            <a:ext cx="9165300" cy="467700"/>
          </a:xfrm>
          <a:prstGeom prst="rect">
            <a:avLst/>
          </a:prstGeom>
          <a:solidFill>
            <a:srgbClr val="17274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 name="Google Shape;211;g65381aaf6c_0_61"/>
          <p:cNvSpPr txBox="1"/>
          <p:nvPr/>
        </p:nvSpPr>
        <p:spPr>
          <a:xfrm>
            <a:off x="593150" y="902225"/>
            <a:ext cx="7922100" cy="34299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We can use image tag to embed images. </a:t>
            </a:r>
            <a:endParaRPr sz="1500">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For example,</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Clr>
                <a:schemeClr val="dk1"/>
              </a:buClr>
              <a:buSzPts val="1100"/>
              <a:buFont typeface="Arial"/>
              <a:buNone/>
            </a:pPr>
            <a:r>
              <a:rPr lang="en-US" sz="1500">
                <a:solidFill>
                  <a:srgbClr val="3F51B5"/>
                </a:solidFill>
                <a:latin typeface="Roboto Mono"/>
                <a:ea typeface="Roboto Mono"/>
                <a:cs typeface="Roboto Mono"/>
                <a:sym typeface="Roboto Mono"/>
              </a:rPr>
              <a:t>&lt;img</a:t>
            </a:r>
            <a:r>
              <a:rPr lang="en-US" sz="1500">
                <a:solidFill>
                  <a:srgbClr val="37474F"/>
                </a:solidFill>
                <a:latin typeface="Roboto Mono"/>
                <a:ea typeface="Roboto Mono"/>
                <a:cs typeface="Roboto Mono"/>
                <a:sym typeface="Roboto Mono"/>
              </a:rPr>
              <a:t> </a:t>
            </a:r>
            <a:r>
              <a:rPr lang="en-US" sz="1500">
                <a:solidFill>
                  <a:srgbClr val="9C27B0"/>
                </a:solidFill>
                <a:latin typeface="Roboto Mono"/>
                <a:ea typeface="Roboto Mono"/>
                <a:cs typeface="Roboto Mono"/>
                <a:sym typeface="Roboto Mono"/>
              </a:rPr>
              <a:t>src</a:t>
            </a:r>
            <a:r>
              <a:rPr lang="en-US" sz="1500">
                <a:solidFill>
                  <a:srgbClr val="37474F"/>
                </a:solidFill>
                <a:latin typeface="Roboto Mono"/>
                <a:ea typeface="Roboto Mono"/>
                <a:cs typeface="Roboto Mono"/>
                <a:sym typeface="Roboto Mono"/>
              </a:rPr>
              <a:t>=</a:t>
            </a:r>
            <a:r>
              <a:rPr lang="en-US" sz="1500">
                <a:solidFill>
                  <a:srgbClr val="388E3C"/>
                </a:solidFill>
                <a:latin typeface="Roboto Mono"/>
                <a:ea typeface="Roboto Mono"/>
                <a:cs typeface="Roboto Mono"/>
                <a:sym typeface="Roboto Mono"/>
              </a:rPr>
              <a:t>"</a:t>
            </a:r>
            <a:r>
              <a:rPr lang="en-US" sz="1500">
                <a:solidFill>
                  <a:srgbClr val="388E3C"/>
                </a:solidFill>
                <a:latin typeface="Roboto Mono"/>
                <a:ea typeface="Roboto Mono"/>
                <a:cs typeface="Roboto Mono"/>
                <a:sym typeface="Roboto Mono"/>
              </a:rPr>
              <a:t>http://www.onetravelgirl.com/wp-content/uploads/2019/01/beautiful-mountains-of-the-world.jpg</a:t>
            </a:r>
            <a:r>
              <a:rPr lang="en-US" sz="1500">
                <a:solidFill>
                  <a:srgbClr val="388E3C"/>
                </a:solidFill>
                <a:latin typeface="Roboto Mono"/>
                <a:ea typeface="Roboto Mono"/>
                <a:cs typeface="Roboto Mono"/>
                <a:sym typeface="Roboto Mono"/>
              </a:rPr>
              <a:t>"</a:t>
            </a:r>
            <a:r>
              <a:rPr lang="en-US" sz="1500">
                <a:solidFill>
                  <a:srgbClr val="37474F"/>
                </a:solidFill>
                <a:latin typeface="Roboto Mono"/>
                <a:ea typeface="Roboto Mono"/>
                <a:cs typeface="Roboto Mono"/>
                <a:sym typeface="Roboto Mono"/>
              </a:rPr>
              <a:t> </a:t>
            </a:r>
            <a:r>
              <a:rPr lang="en-US" sz="1500">
                <a:solidFill>
                  <a:srgbClr val="9C27B0"/>
                </a:solidFill>
                <a:latin typeface="Roboto Mono"/>
                <a:ea typeface="Roboto Mono"/>
                <a:cs typeface="Roboto Mono"/>
                <a:sym typeface="Roboto Mono"/>
              </a:rPr>
              <a:t>alt</a:t>
            </a:r>
            <a:r>
              <a:rPr lang="en-US" sz="1500">
                <a:solidFill>
                  <a:srgbClr val="37474F"/>
                </a:solidFill>
                <a:latin typeface="Roboto Mono"/>
                <a:ea typeface="Roboto Mono"/>
                <a:cs typeface="Roboto Mono"/>
                <a:sym typeface="Roboto Mono"/>
              </a:rPr>
              <a:t>=</a:t>
            </a:r>
            <a:r>
              <a:rPr lang="en-US" sz="1500">
                <a:solidFill>
                  <a:srgbClr val="388E3C"/>
                </a:solidFill>
                <a:latin typeface="Roboto Mono"/>
                <a:ea typeface="Roboto Mono"/>
                <a:cs typeface="Roboto Mono"/>
                <a:sym typeface="Roboto Mono"/>
              </a:rPr>
              <a:t>"Beautiful Mountains"</a:t>
            </a:r>
            <a:r>
              <a:rPr lang="en-US" sz="1500">
                <a:solidFill>
                  <a:srgbClr val="37474F"/>
                </a:solidFill>
                <a:latin typeface="Roboto Mono"/>
                <a:ea typeface="Roboto Mono"/>
                <a:cs typeface="Roboto Mono"/>
                <a:sym typeface="Roboto Mono"/>
              </a:rPr>
              <a:t> </a:t>
            </a:r>
            <a:r>
              <a:rPr lang="en-US" sz="1500">
                <a:solidFill>
                  <a:srgbClr val="3F51B5"/>
                </a:solidFill>
                <a:latin typeface="Roboto Mono"/>
                <a:ea typeface="Roboto Mono"/>
                <a:cs typeface="Roboto Mono"/>
                <a:sym typeface="Roboto Mono"/>
              </a:rPr>
              <a:t>/&gt;</a:t>
            </a:r>
            <a:endParaRPr sz="1500">
              <a:solidFill>
                <a:srgbClr val="3F51B5"/>
              </a:solidFill>
              <a:latin typeface="Roboto Mono"/>
              <a:ea typeface="Roboto Mono"/>
              <a:cs typeface="Roboto Mono"/>
              <a:sym typeface="Roboto Mono"/>
            </a:endParaRPr>
          </a:p>
          <a:p>
            <a:pPr indent="0" lvl="0" marL="0" marR="0" rtl="0" algn="l">
              <a:lnSpc>
                <a:spcPct val="115000"/>
              </a:lnSpc>
              <a:spcBef>
                <a:spcPts val="0"/>
              </a:spcBef>
              <a:spcAft>
                <a:spcPts val="0"/>
              </a:spcAft>
              <a:buClr>
                <a:schemeClr val="dk1"/>
              </a:buClr>
              <a:buSzPts val="1100"/>
              <a:buFont typeface="Arial"/>
              <a:buNone/>
            </a:pPr>
            <a:r>
              <a:t/>
            </a:r>
            <a:endParaRPr sz="1500">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We can also give it a fixed width and height by using the “</a:t>
            </a:r>
            <a:r>
              <a:rPr i="1" lang="en-US" sz="1500">
                <a:solidFill>
                  <a:srgbClr val="172746"/>
                </a:solidFill>
                <a:latin typeface="Montserrat"/>
                <a:ea typeface="Montserrat"/>
                <a:cs typeface="Montserrat"/>
                <a:sym typeface="Montserrat"/>
              </a:rPr>
              <a:t>width</a:t>
            </a:r>
            <a:r>
              <a:rPr lang="en-US" sz="1500">
                <a:solidFill>
                  <a:srgbClr val="172746"/>
                </a:solidFill>
                <a:latin typeface="Montserrat"/>
                <a:ea typeface="Montserrat"/>
                <a:cs typeface="Montserrat"/>
                <a:sym typeface="Montserrat"/>
              </a:rPr>
              <a:t>” </a:t>
            </a:r>
            <a:r>
              <a:rPr lang="en-US" sz="1500">
                <a:solidFill>
                  <a:srgbClr val="172746"/>
                </a:solidFill>
                <a:latin typeface="Montserrat"/>
                <a:ea typeface="Montserrat"/>
                <a:cs typeface="Montserrat"/>
                <a:sym typeface="Montserrat"/>
              </a:rPr>
              <a:t>and “</a:t>
            </a:r>
            <a:r>
              <a:rPr i="1" lang="en-US" sz="1500">
                <a:solidFill>
                  <a:srgbClr val="172746"/>
                </a:solidFill>
                <a:latin typeface="Montserrat"/>
                <a:ea typeface="Montserrat"/>
                <a:cs typeface="Montserrat"/>
                <a:sym typeface="Montserrat"/>
              </a:rPr>
              <a:t>height</a:t>
            </a:r>
            <a:r>
              <a:rPr lang="en-US" sz="1500">
                <a:solidFill>
                  <a:srgbClr val="172746"/>
                </a:solidFill>
                <a:latin typeface="Montserrat"/>
                <a:ea typeface="Montserrat"/>
                <a:cs typeface="Montserrat"/>
                <a:sym typeface="Montserrat"/>
              </a:rPr>
              <a:t>” attributes.</a:t>
            </a:r>
            <a:endParaRPr sz="1500">
              <a:solidFill>
                <a:srgbClr val="172746"/>
              </a:solidFill>
              <a:latin typeface="Montserrat"/>
              <a:ea typeface="Montserrat"/>
              <a:cs typeface="Montserrat"/>
              <a:sym typeface="Montserrat"/>
            </a:endParaRPr>
          </a:p>
          <a:p>
            <a:pPr indent="0" lvl="0" marL="0" rtl="0" algn="l">
              <a:lnSpc>
                <a:spcPct val="150000"/>
              </a:lnSpc>
              <a:spcBef>
                <a:spcPts val="0"/>
              </a:spcBef>
              <a:spcAft>
                <a:spcPts val="0"/>
              </a:spcAft>
              <a:buClr>
                <a:schemeClr val="dk1"/>
              </a:buClr>
              <a:buSzPts val="1100"/>
              <a:buFont typeface="Arial"/>
              <a:buNone/>
            </a:pPr>
            <a:r>
              <a:rPr lang="en-US" sz="1500">
                <a:solidFill>
                  <a:srgbClr val="3F51B5"/>
                </a:solidFill>
                <a:latin typeface="Roboto Mono"/>
                <a:ea typeface="Roboto Mono"/>
                <a:cs typeface="Roboto Mono"/>
                <a:sym typeface="Roboto Mono"/>
              </a:rPr>
              <a:t>&lt;img</a:t>
            </a:r>
            <a:r>
              <a:rPr lang="en-US" sz="1500">
                <a:solidFill>
                  <a:srgbClr val="37474F"/>
                </a:solidFill>
                <a:latin typeface="Roboto Mono"/>
                <a:ea typeface="Roboto Mono"/>
                <a:cs typeface="Roboto Mono"/>
                <a:sym typeface="Roboto Mono"/>
              </a:rPr>
              <a:t> </a:t>
            </a:r>
            <a:r>
              <a:rPr lang="en-US" sz="1500">
                <a:solidFill>
                  <a:srgbClr val="9C27B0"/>
                </a:solidFill>
                <a:latin typeface="Roboto Mono"/>
                <a:ea typeface="Roboto Mono"/>
                <a:cs typeface="Roboto Mono"/>
                <a:sym typeface="Roboto Mono"/>
              </a:rPr>
              <a:t>src</a:t>
            </a:r>
            <a:r>
              <a:rPr lang="en-US" sz="1500">
                <a:solidFill>
                  <a:srgbClr val="37474F"/>
                </a:solidFill>
                <a:latin typeface="Roboto Mono"/>
                <a:ea typeface="Roboto Mono"/>
                <a:cs typeface="Roboto Mono"/>
                <a:sym typeface="Roboto Mono"/>
              </a:rPr>
              <a:t>=</a:t>
            </a:r>
            <a:r>
              <a:rPr lang="en-US" sz="1500">
                <a:solidFill>
                  <a:srgbClr val="388E3C"/>
                </a:solidFill>
                <a:latin typeface="Roboto Mono"/>
                <a:ea typeface="Roboto Mono"/>
                <a:cs typeface="Roboto Mono"/>
                <a:sym typeface="Roboto Mono"/>
              </a:rPr>
              <a:t>"http://www.onetravelgirl.com/wp-content/uploads/2019/01/beautiful-mountains-of-the-world.jpg"</a:t>
            </a:r>
            <a:r>
              <a:rPr lang="en-US" sz="1500">
                <a:solidFill>
                  <a:srgbClr val="37474F"/>
                </a:solidFill>
                <a:latin typeface="Roboto Mono"/>
                <a:ea typeface="Roboto Mono"/>
                <a:cs typeface="Roboto Mono"/>
                <a:sym typeface="Roboto Mono"/>
              </a:rPr>
              <a:t> </a:t>
            </a:r>
            <a:r>
              <a:rPr lang="en-US" sz="1500">
                <a:solidFill>
                  <a:srgbClr val="9C27B0"/>
                </a:solidFill>
                <a:latin typeface="Roboto Mono"/>
                <a:ea typeface="Roboto Mono"/>
                <a:cs typeface="Roboto Mono"/>
                <a:sym typeface="Roboto Mono"/>
              </a:rPr>
              <a:t>alt</a:t>
            </a:r>
            <a:r>
              <a:rPr lang="en-US" sz="1500">
                <a:solidFill>
                  <a:srgbClr val="37474F"/>
                </a:solidFill>
                <a:latin typeface="Roboto Mono"/>
                <a:ea typeface="Roboto Mono"/>
                <a:cs typeface="Roboto Mono"/>
                <a:sym typeface="Roboto Mono"/>
              </a:rPr>
              <a:t>=</a:t>
            </a:r>
            <a:r>
              <a:rPr lang="en-US" sz="1500">
                <a:solidFill>
                  <a:srgbClr val="388E3C"/>
                </a:solidFill>
                <a:latin typeface="Roboto Mono"/>
                <a:ea typeface="Roboto Mono"/>
                <a:cs typeface="Roboto Mono"/>
                <a:sym typeface="Roboto Mono"/>
              </a:rPr>
              <a:t>"Beautiful Mountains"</a:t>
            </a:r>
            <a:r>
              <a:rPr lang="en-US" sz="1500">
                <a:solidFill>
                  <a:srgbClr val="37474F"/>
                </a:solidFill>
                <a:latin typeface="Roboto Mono"/>
                <a:ea typeface="Roboto Mono"/>
                <a:cs typeface="Roboto Mono"/>
                <a:sym typeface="Roboto Mono"/>
              </a:rPr>
              <a:t> </a:t>
            </a:r>
            <a:r>
              <a:rPr lang="en-US" sz="1500">
                <a:solidFill>
                  <a:srgbClr val="9C27B0"/>
                </a:solidFill>
                <a:latin typeface="Roboto Mono"/>
                <a:ea typeface="Roboto Mono"/>
                <a:cs typeface="Roboto Mono"/>
                <a:sym typeface="Roboto Mono"/>
              </a:rPr>
              <a:t>width</a:t>
            </a:r>
            <a:r>
              <a:rPr lang="en-US" sz="1500">
                <a:solidFill>
                  <a:srgbClr val="37474F"/>
                </a:solidFill>
                <a:latin typeface="Roboto Mono"/>
                <a:ea typeface="Roboto Mono"/>
                <a:cs typeface="Roboto Mono"/>
                <a:sym typeface="Roboto Mono"/>
              </a:rPr>
              <a:t>=</a:t>
            </a:r>
            <a:r>
              <a:rPr lang="en-US" sz="1500">
                <a:solidFill>
                  <a:srgbClr val="388E3C"/>
                </a:solidFill>
                <a:latin typeface="Roboto Mono"/>
                <a:ea typeface="Roboto Mono"/>
                <a:cs typeface="Roboto Mono"/>
                <a:sym typeface="Roboto Mono"/>
              </a:rPr>
              <a:t>"600"</a:t>
            </a:r>
            <a:r>
              <a:rPr lang="en-US" sz="1500">
                <a:solidFill>
                  <a:srgbClr val="37474F"/>
                </a:solidFill>
                <a:latin typeface="Roboto Mono"/>
                <a:ea typeface="Roboto Mono"/>
                <a:cs typeface="Roboto Mono"/>
                <a:sym typeface="Roboto Mono"/>
              </a:rPr>
              <a:t> </a:t>
            </a:r>
            <a:r>
              <a:rPr lang="en-US" sz="1500">
                <a:solidFill>
                  <a:srgbClr val="9C27B0"/>
                </a:solidFill>
                <a:latin typeface="Roboto Mono"/>
                <a:ea typeface="Roboto Mono"/>
                <a:cs typeface="Roboto Mono"/>
                <a:sym typeface="Roboto Mono"/>
              </a:rPr>
              <a:t>height</a:t>
            </a:r>
            <a:r>
              <a:rPr lang="en-US" sz="1500">
                <a:solidFill>
                  <a:srgbClr val="37474F"/>
                </a:solidFill>
                <a:latin typeface="Roboto Mono"/>
                <a:ea typeface="Roboto Mono"/>
                <a:cs typeface="Roboto Mono"/>
                <a:sym typeface="Roboto Mono"/>
              </a:rPr>
              <a:t>=</a:t>
            </a:r>
            <a:r>
              <a:rPr lang="en-US" sz="1500">
                <a:solidFill>
                  <a:srgbClr val="388E3C"/>
                </a:solidFill>
                <a:latin typeface="Roboto Mono"/>
                <a:ea typeface="Roboto Mono"/>
                <a:cs typeface="Roboto Mono"/>
                <a:sym typeface="Roboto Mono"/>
              </a:rPr>
              <a:t>"350"</a:t>
            </a:r>
            <a:r>
              <a:rPr lang="en-US" sz="1500">
                <a:solidFill>
                  <a:srgbClr val="37474F"/>
                </a:solidFill>
                <a:latin typeface="Roboto Mono"/>
                <a:ea typeface="Roboto Mono"/>
                <a:cs typeface="Roboto Mono"/>
                <a:sym typeface="Roboto Mono"/>
              </a:rPr>
              <a:t> </a:t>
            </a:r>
            <a:r>
              <a:rPr lang="en-US" sz="1500">
                <a:solidFill>
                  <a:srgbClr val="3F51B5"/>
                </a:solidFill>
                <a:latin typeface="Roboto Mono"/>
                <a:ea typeface="Roboto Mono"/>
                <a:cs typeface="Roboto Mono"/>
                <a:sym typeface="Roboto Mono"/>
              </a:rPr>
              <a:t>/&gt;</a:t>
            </a:r>
            <a:endParaRPr sz="1500">
              <a:solidFill>
                <a:srgbClr val="3F51B5"/>
              </a:solidFill>
              <a:latin typeface="Roboto Mono"/>
              <a:ea typeface="Roboto Mono"/>
              <a:cs typeface="Roboto Mono"/>
              <a:sym typeface="Roboto Mono"/>
            </a:endParaRPr>
          </a:p>
          <a:p>
            <a:pPr indent="0" lvl="0" marL="0" marR="0" rtl="0" algn="l">
              <a:lnSpc>
                <a:spcPct val="115000"/>
              </a:lnSpc>
              <a:spcBef>
                <a:spcPts val="0"/>
              </a:spcBef>
              <a:spcAft>
                <a:spcPts val="0"/>
              </a:spcAft>
              <a:buClr>
                <a:schemeClr val="dk1"/>
              </a:buClr>
              <a:buSzPts val="1100"/>
              <a:buFont typeface="Arial"/>
              <a:buNone/>
            </a:pPr>
            <a:r>
              <a:t/>
            </a:r>
            <a:endParaRPr sz="1500">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Clr>
                <a:schemeClr val="dk1"/>
              </a:buClr>
              <a:buSzPts val="1100"/>
              <a:buFont typeface="Arial"/>
              <a:buNone/>
            </a:pPr>
            <a:r>
              <a:t/>
            </a:r>
            <a:endParaRPr sz="1500">
              <a:solidFill>
                <a:srgbClr val="172746"/>
              </a:solidFill>
              <a:latin typeface="Montserrat"/>
              <a:ea typeface="Montserrat"/>
              <a:cs typeface="Montserrat"/>
              <a:sym typeface="Montserrat"/>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6FF"/>
        </a:solidFill>
      </p:bgPr>
    </p:bg>
    <p:spTree>
      <p:nvGrpSpPr>
        <p:cNvPr id="215" name="Shape 215"/>
        <p:cNvGrpSpPr/>
        <p:nvPr/>
      </p:nvGrpSpPr>
      <p:grpSpPr>
        <a:xfrm>
          <a:off x="0" y="0"/>
          <a:ext cx="0" cy="0"/>
          <a:chOff x="0" y="0"/>
          <a:chExt cx="0" cy="0"/>
        </a:xfrm>
      </p:grpSpPr>
      <p:sp>
        <p:nvSpPr>
          <p:cNvPr id="216" name="Google Shape;216;g65381aaf6c_0_70"/>
          <p:cNvSpPr txBox="1"/>
          <p:nvPr>
            <p:ph type="title"/>
          </p:nvPr>
        </p:nvSpPr>
        <p:spPr>
          <a:xfrm>
            <a:off x="182550" y="216425"/>
            <a:ext cx="8730000" cy="685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3200"/>
              <a:buFont typeface="Arial"/>
              <a:buNone/>
            </a:pPr>
            <a:r>
              <a:rPr b="1" lang="en-US" sz="2500">
                <a:solidFill>
                  <a:srgbClr val="073763"/>
                </a:solidFill>
                <a:latin typeface="Montserrat"/>
                <a:ea typeface="Montserrat"/>
                <a:cs typeface="Montserrat"/>
                <a:sym typeface="Montserrat"/>
              </a:rPr>
              <a:t>The “src” and “alt” Attributes</a:t>
            </a:r>
            <a:endParaRPr b="1" sz="2500">
              <a:solidFill>
                <a:srgbClr val="073763"/>
              </a:solidFill>
              <a:latin typeface="Montserrat"/>
              <a:ea typeface="Montserrat"/>
              <a:cs typeface="Montserrat"/>
              <a:sym typeface="Montserrat"/>
            </a:endParaRPr>
          </a:p>
        </p:txBody>
      </p:sp>
      <p:sp>
        <p:nvSpPr>
          <p:cNvPr id="217" name="Google Shape;217;g65381aaf6c_0_70"/>
          <p:cNvSpPr/>
          <p:nvPr/>
        </p:nvSpPr>
        <p:spPr>
          <a:xfrm>
            <a:off x="-21250" y="4675900"/>
            <a:ext cx="9165300" cy="467700"/>
          </a:xfrm>
          <a:prstGeom prst="rect">
            <a:avLst/>
          </a:prstGeom>
          <a:solidFill>
            <a:srgbClr val="17274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 name="Google Shape;218;g65381aaf6c_0_70"/>
          <p:cNvSpPr txBox="1"/>
          <p:nvPr/>
        </p:nvSpPr>
        <p:spPr>
          <a:xfrm>
            <a:off x="593150" y="902225"/>
            <a:ext cx="7922100" cy="34299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b="1" lang="en-US" sz="1500">
                <a:solidFill>
                  <a:srgbClr val="172746"/>
                </a:solidFill>
                <a:latin typeface="Montserrat"/>
                <a:ea typeface="Montserrat"/>
                <a:cs typeface="Montserrat"/>
                <a:sym typeface="Montserrat"/>
              </a:rPr>
              <a:t>The “</a:t>
            </a:r>
            <a:r>
              <a:rPr b="1" i="1" lang="en-US" sz="1500">
                <a:solidFill>
                  <a:srgbClr val="172746"/>
                </a:solidFill>
                <a:latin typeface="Montserrat"/>
                <a:ea typeface="Montserrat"/>
                <a:cs typeface="Montserrat"/>
                <a:sym typeface="Montserrat"/>
              </a:rPr>
              <a:t>src</a:t>
            </a:r>
            <a:r>
              <a:rPr b="1" lang="en-US" sz="1500">
                <a:solidFill>
                  <a:srgbClr val="172746"/>
                </a:solidFill>
                <a:latin typeface="Montserrat"/>
                <a:ea typeface="Montserrat"/>
                <a:cs typeface="Montserrat"/>
                <a:sym typeface="Montserrat"/>
              </a:rPr>
              <a:t>” attribute:</a:t>
            </a:r>
            <a:endParaRPr b="1" sz="1500">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We add the source attribute to give the location of the image. The image can be either online or offline.</a:t>
            </a:r>
            <a:endParaRPr sz="1500">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Clr>
                <a:schemeClr val="dk1"/>
              </a:buClr>
              <a:buSzPts val="1100"/>
              <a:buFont typeface="Arial"/>
              <a:buNone/>
            </a:pPr>
            <a:r>
              <a:t/>
            </a:r>
            <a:endParaRPr sz="1500">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Clr>
                <a:schemeClr val="dk1"/>
              </a:buClr>
              <a:buSzPts val="1100"/>
              <a:buFont typeface="Arial"/>
              <a:buNone/>
            </a:pPr>
            <a:r>
              <a:rPr b="1" lang="en-US" sz="1500">
                <a:solidFill>
                  <a:srgbClr val="172746"/>
                </a:solidFill>
                <a:latin typeface="Montserrat"/>
                <a:ea typeface="Montserrat"/>
                <a:cs typeface="Montserrat"/>
                <a:sym typeface="Montserrat"/>
              </a:rPr>
              <a:t>The “</a:t>
            </a:r>
            <a:r>
              <a:rPr b="1" i="1" lang="en-US" sz="1500">
                <a:solidFill>
                  <a:srgbClr val="172746"/>
                </a:solidFill>
                <a:latin typeface="Montserrat"/>
                <a:ea typeface="Montserrat"/>
                <a:cs typeface="Montserrat"/>
                <a:sym typeface="Montserrat"/>
              </a:rPr>
              <a:t>alt</a:t>
            </a:r>
            <a:r>
              <a:rPr b="1" lang="en-US" sz="1500">
                <a:solidFill>
                  <a:srgbClr val="172746"/>
                </a:solidFill>
                <a:latin typeface="Montserrat"/>
                <a:ea typeface="Montserrat"/>
                <a:cs typeface="Montserrat"/>
                <a:sym typeface="Montserrat"/>
              </a:rPr>
              <a:t>” attribute:</a:t>
            </a:r>
            <a:endParaRPr b="1" sz="1500">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This is an alternate text for image. It has two main purpose. </a:t>
            </a:r>
            <a:endParaRPr sz="1500">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First, if the image could not be loaded for any reason, it shows this text to your website users.</a:t>
            </a:r>
            <a:endParaRPr sz="1500">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Second, this attribute helps search engines index the image.</a:t>
            </a:r>
            <a:endParaRPr sz="1500">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Clr>
                <a:schemeClr val="dk1"/>
              </a:buClr>
              <a:buSzPts val="1100"/>
              <a:buFont typeface="Arial"/>
              <a:buNone/>
            </a:pPr>
            <a:r>
              <a:t/>
            </a:r>
            <a:endParaRPr sz="1500">
              <a:solidFill>
                <a:srgbClr val="172746"/>
              </a:solidFill>
              <a:latin typeface="Montserrat"/>
              <a:ea typeface="Montserrat"/>
              <a:cs typeface="Montserrat"/>
              <a:sym typeface="Montserrat"/>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6FF"/>
        </a:solidFill>
      </p:bgPr>
    </p:bg>
    <p:spTree>
      <p:nvGrpSpPr>
        <p:cNvPr id="111" name="Shape 111"/>
        <p:cNvGrpSpPr/>
        <p:nvPr/>
      </p:nvGrpSpPr>
      <p:grpSpPr>
        <a:xfrm>
          <a:off x="0" y="0"/>
          <a:ext cx="0" cy="0"/>
          <a:chOff x="0" y="0"/>
          <a:chExt cx="0" cy="0"/>
        </a:xfrm>
      </p:grpSpPr>
      <p:sp>
        <p:nvSpPr>
          <p:cNvPr id="112" name="Google Shape;112;g5f0308bde3_0_311"/>
          <p:cNvSpPr txBox="1"/>
          <p:nvPr>
            <p:ph type="title"/>
          </p:nvPr>
        </p:nvSpPr>
        <p:spPr>
          <a:xfrm>
            <a:off x="182550" y="216425"/>
            <a:ext cx="8730000" cy="685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3200"/>
              <a:buFont typeface="Arial"/>
              <a:buNone/>
            </a:pPr>
            <a:r>
              <a:rPr b="1" lang="en-US" sz="2500">
                <a:solidFill>
                  <a:srgbClr val="073763"/>
                </a:solidFill>
                <a:latin typeface="Montserrat"/>
                <a:ea typeface="Montserrat"/>
                <a:cs typeface="Montserrat"/>
                <a:sym typeface="Montserrat"/>
              </a:rPr>
              <a:t>What is HTML?</a:t>
            </a:r>
            <a:endParaRPr b="1" sz="2500">
              <a:solidFill>
                <a:srgbClr val="073763"/>
              </a:solidFill>
              <a:latin typeface="Montserrat"/>
              <a:ea typeface="Montserrat"/>
              <a:cs typeface="Montserrat"/>
              <a:sym typeface="Montserrat"/>
            </a:endParaRPr>
          </a:p>
        </p:txBody>
      </p:sp>
      <p:sp>
        <p:nvSpPr>
          <p:cNvPr id="113" name="Google Shape;113;g5f0308bde3_0_311"/>
          <p:cNvSpPr/>
          <p:nvPr/>
        </p:nvSpPr>
        <p:spPr>
          <a:xfrm>
            <a:off x="-21250" y="4675900"/>
            <a:ext cx="9165300" cy="467700"/>
          </a:xfrm>
          <a:prstGeom prst="rect">
            <a:avLst/>
          </a:prstGeom>
          <a:solidFill>
            <a:srgbClr val="17274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 name="Google Shape;114;g5f0308bde3_0_311"/>
          <p:cNvSpPr txBox="1"/>
          <p:nvPr/>
        </p:nvSpPr>
        <p:spPr>
          <a:xfrm>
            <a:off x="593150" y="902225"/>
            <a:ext cx="7922100" cy="34299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HTML stands for Hyper Text Markup Language.</a:t>
            </a:r>
            <a:endParaRPr sz="1500">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Clr>
                <a:schemeClr val="dk1"/>
              </a:buClr>
              <a:buSzPts val="1100"/>
              <a:buFont typeface="Arial"/>
              <a:buNone/>
            </a:pPr>
            <a:r>
              <a:t/>
            </a:r>
            <a:endParaRPr sz="1500">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It is one of the 3 core web development technologies, which are HTML, CSS and JavaScript. </a:t>
            </a:r>
            <a:endParaRPr sz="1500">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Clr>
                <a:schemeClr val="dk1"/>
              </a:buClr>
              <a:buSzPts val="1100"/>
              <a:buFont typeface="Arial"/>
              <a:buNone/>
            </a:pPr>
            <a:r>
              <a:t/>
            </a:r>
            <a:endParaRPr sz="1500">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HTML is responsible for creating the structure of web page.</a:t>
            </a:r>
            <a:endParaRPr sz="1500">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Clr>
                <a:schemeClr val="dk1"/>
              </a:buClr>
              <a:buSzPts val="1100"/>
              <a:buFont typeface="Arial"/>
              <a:buNone/>
            </a:pPr>
            <a:r>
              <a:t/>
            </a:r>
            <a:endParaRPr sz="1500">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CSS is responsible for styling and formatting the HTML elements.</a:t>
            </a:r>
            <a:endParaRPr sz="1500">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Clr>
                <a:schemeClr val="dk1"/>
              </a:buClr>
              <a:buSzPts val="1100"/>
              <a:buFont typeface="Arial"/>
              <a:buNone/>
            </a:pPr>
            <a:r>
              <a:t/>
            </a:r>
            <a:endParaRPr sz="1500">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JavaScript is responsible for adding functionality to the HTML elements. For example, showing a popup on a button click.</a:t>
            </a:r>
            <a:endParaRPr sz="1500">
              <a:solidFill>
                <a:srgbClr val="172746"/>
              </a:solidFill>
              <a:latin typeface="Montserrat"/>
              <a:ea typeface="Montserrat"/>
              <a:cs typeface="Montserrat"/>
              <a:sym typeface="Montserrat"/>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6FF"/>
        </a:solidFill>
      </p:bgPr>
    </p:bg>
    <p:spTree>
      <p:nvGrpSpPr>
        <p:cNvPr id="222" name="Shape 222"/>
        <p:cNvGrpSpPr/>
        <p:nvPr/>
      </p:nvGrpSpPr>
      <p:grpSpPr>
        <a:xfrm>
          <a:off x="0" y="0"/>
          <a:ext cx="0" cy="0"/>
          <a:chOff x="0" y="0"/>
          <a:chExt cx="0" cy="0"/>
        </a:xfrm>
      </p:grpSpPr>
      <p:sp>
        <p:nvSpPr>
          <p:cNvPr id="223" name="Google Shape;223;g65381aaf6c_0_79"/>
          <p:cNvSpPr txBox="1"/>
          <p:nvPr>
            <p:ph type="title"/>
          </p:nvPr>
        </p:nvSpPr>
        <p:spPr>
          <a:xfrm>
            <a:off x="182550" y="216425"/>
            <a:ext cx="8730000" cy="685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3200"/>
              <a:buFont typeface="Arial"/>
              <a:buNone/>
            </a:pPr>
            <a:r>
              <a:rPr b="1" lang="en-US" sz="2500">
                <a:solidFill>
                  <a:srgbClr val="073763"/>
                </a:solidFill>
                <a:latin typeface="Montserrat"/>
                <a:ea typeface="Montserrat"/>
                <a:cs typeface="Montserrat"/>
                <a:sym typeface="Montserrat"/>
              </a:rPr>
              <a:t>How to create Lists?? [Ordered List]</a:t>
            </a:r>
            <a:endParaRPr b="1" sz="2500">
              <a:solidFill>
                <a:srgbClr val="073763"/>
              </a:solidFill>
              <a:latin typeface="Montserrat"/>
              <a:ea typeface="Montserrat"/>
              <a:cs typeface="Montserrat"/>
              <a:sym typeface="Montserrat"/>
            </a:endParaRPr>
          </a:p>
        </p:txBody>
      </p:sp>
      <p:sp>
        <p:nvSpPr>
          <p:cNvPr id="224" name="Google Shape;224;g65381aaf6c_0_79"/>
          <p:cNvSpPr/>
          <p:nvPr/>
        </p:nvSpPr>
        <p:spPr>
          <a:xfrm>
            <a:off x="-21250" y="4675900"/>
            <a:ext cx="9165300" cy="467700"/>
          </a:xfrm>
          <a:prstGeom prst="rect">
            <a:avLst/>
          </a:prstGeom>
          <a:solidFill>
            <a:srgbClr val="17274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 name="Google Shape;225;g65381aaf6c_0_79"/>
          <p:cNvSpPr txBox="1"/>
          <p:nvPr/>
        </p:nvSpPr>
        <p:spPr>
          <a:xfrm>
            <a:off x="593150" y="826025"/>
            <a:ext cx="7922100" cy="34299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There are 2 types of lists:</a:t>
            </a:r>
            <a:endParaRPr sz="1500">
              <a:solidFill>
                <a:srgbClr val="172746"/>
              </a:solidFill>
              <a:latin typeface="Montserrat"/>
              <a:ea typeface="Montserrat"/>
              <a:cs typeface="Montserrat"/>
              <a:sym typeface="Montserrat"/>
            </a:endParaRPr>
          </a:p>
          <a:p>
            <a:pPr indent="-323850" lvl="0" marL="457200" marR="0" rtl="0" algn="l">
              <a:lnSpc>
                <a:spcPct val="115000"/>
              </a:lnSpc>
              <a:spcBef>
                <a:spcPts val="0"/>
              </a:spcBef>
              <a:spcAft>
                <a:spcPts val="0"/>
              </a:spcAft>
              <a:buClr>
                <a:srgbClr val="172746"/>
              </a:buClr>
              <a:buSzPts val="1500"/>
              <a:buFont typeface="Montserrat"/>
              <a:buChar char="●"/>
            </a:pPr>
            <a:r>
              <a:rPr lang="en-US" sz="1500">
                <a:solidFill>
                  <a:srgbClr val="172746"/>
                </a:solidFill>
                <a:latin typeface="Montserrat"/>
                <a:ea typeface="Montserrat"/>
                <a:cs typeface="Montserrat"/>
                <a:sym typeface="Montserrat"/>
              </a:rPr>
              <a:t>Ordered List</a:t>
            </a:r>
            <a:endParaRPr sz="1500">
              <a:solidFill>
                <a:srgbClr val="172746"/>
              </a:solidFill>
              <a:latin typeface="Montserrat"/>
              <a:ea typeface="Montserrat"/>
              <a:cs typeface="Montserrat"/>
              <a:sym typeface="Montserrat"/>
            </a:endParaRPr>
          </a:p>
          <a:p>
            <a:pPr indent="-323850" lvl="0" marL="457200" marR="0" rtl="0" algn="l">
              <a:lnSpc>
                <a:spcPct val="115000"/>
              </a:lnSpc>
              <a:spcBef>
                <a:spcPts val="0"/>
              </a:spcBef>
              <a:spcAft>
                <a:spcPts val="0"/>
              </a:spcAft>
              <a:buClr>
                <a:srgbClr val="172746"/>
              </a:buClr>
              <a:buSzPts val="1500"/>
              <a:buFont typeface="Montserrat"/>
              <a:buChar char="●"/>
            </a:pPr>
            <a:r>
              <a:rPr lang="en-US" sz="1500">
                <a:solidFill>
                  <a:srgbClr val="172746"/>
                </a:solidFill>
                <a:latin typeface="Montserrat"/>
                <a:ea typeface="Montserrat"/>
                <a:cs typeface="Montserrat"/>
                <a:sym typeface="Montserrat"/>
              </a:rPr>
              <a:t>Unordered List.</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Clr>
                <a:schemeClr val="dk1"/>
              </a:buClr>
              <a:buSzPts val="1100"/>
              <a:buFont typeface="Arial"/>
              <a:buNone/>
            </a:pPr>
            <a:r>
              <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You can use the </a:t>
            </a:r>
            <a:r>
              <a:rPr b="1" lang="en-US" sz="1500">
                <a:solidFill>
                  <a:srgbClr val="172746"/>
                </a:solidFill>
                <a:latin typeface="Montserrat"/>
                <a:ea typeface="Montserrat"/>
                <a:cs typeface="Montserrat"/>
                <a:sym typeface="Montserrat"/>
              </a:rPr>
              <a:t>&lt;ol&gt;&lt;/ol&gt;</a:t>
            </a:r>
            <a:r>
              <a:rPr lang="en-US" sz="1500">
                <a:solidFill>
                  <a:srgbClr val="172746"/>
                </a:solidFill>
                <a:latin typeface="Montserrat"/>
                <a:ea typeface="Montserrat"/>
                <a:cs typeface="Montserrat"/>
                <a:sym typeface="Montserrat"/>
              </a:rPr>
              <a:t> tag to create an ordered list and to create list items you can use </a:t>
            </a:r>
            <a:r>
              <a:rPr b="1" lang="en-US" sz="1500">
                <a:solidFill>
                  <a:srgbClr val="172746"/>
                </a:solidFill>
                <a:latin typeface="Montserrat"/>
                <a:ea typeface="Montserrat"/>
                <a:cs typeface="Montserrat"/>
                <a:sym typeface="Montserrat"/>
              </a:rPr>
              <a:t>&lt;li&gt;&lt;/li&gt;</a:t>
            </a:r>
            <a:r>
              <a:rPr lang="en-US" sz="1500">
                <a:solidFill>
                  <a:srgbClr val="172746"/>
                </a:solidFill>
                <a:latin typeface="Montserrat"/>
                <a:ea typeface="Montserrat"/>
                <a:cs typeface="Montserrat"/>
                <a:sym typeface="Montserrat"/>
              </a:rPr>
              <a:t> tags. </a:t>
            </a:r>
            <a:r>
              <a:rPr lang="en-US" sz="1500">
                <a:solidFill>
                  <a:srgbClr val="172746"/>
                </a:solidFill>
                <a:latin typeface="Montserrat"/>
                <a:ea typeface="Montserrat"/>
                <a:cs typeface="Montserrat"/>
                <a:sym typeface="Montserrat"/>
              </a:rPr>
              <a:t>Ordered Lists have a sequence. This sequence can be:</a:t>
            </a:r>
            <a:endParaRPr sz="1500">
              <a:solidFill>
                <a:srgbClr val="172746"/>
              </a:solidFill>
              <a:latin typeface="Montserrat"/>
              <a:ea typeface="Montserrat"/>
              <a:cs typeface="Montserrat"/>
              <a:sym typeface="Montserrat"/>
            </a:endParaRPr>
          </a:p>
          <a:p>
            <a:pPr indent="-323850" lvl="0" marL="457200" marR="0" rtl="0" algn="l">
              <a:lnSpc>
                <a:spcPct val="115000"/>
              </a:lnSpc>
              <a:spcBef>
                <a:spcPts val="0"/>
              </a:spcBef>
              <a:spcAft>
                <a:spcPts val="0"/>
              </a:spcAft>
              <a:buClr>
                <a:srgbClr val="172746"/>
              </a:buClr>
              <a:buSzPts val="1500"/>
              <a:buFont typeface="Montserrat"/>
              <a:buChar char="●"/>
            </a:pPr>
            <a:r>
              <a:rPr lang="en-US" sz="1500">
                <a:solidFill>
                  <a:srgbClr val="172746"/>
                </a:solidFill>
                <a:latin typeface="Montserrat"/>
                <a:ea typeface="Montserrat"/>
                <a:cs typeface="Montserrat"/>
                <a:sym typeface="Montserrat"/>
              </a:rPr>
              <a:t>Numbers: 1, 2, 3,....</a:t>
            </a:r>
            <a:endParaRPr sz="1500">
              <a:solidFill>
                <a:srgbClr val="172746"/>
              </a:solidFill>
              <a:latin typeface="Montserrat"/>
              <a:ea typeface="Montserrat"/>
              <a:cs typeface="Montserrat"/>
              <a:sym typeface="Montserrat"/>
            </a:endParaRPr>
          </a:p>
          <a:p>
            <a:pPr indent="-323850" lvl="0" marL="457200" marR="0" rtl="0" algn="l">
              <a:lnSpc>
                <a:spcPct val="115000"/>
              </a:lnSpc>
              <a:spcBef>
                <a:spcPts val="0"/>
              </a:spcBef>
              <a:spcAft>
                <a:spcPts val="0"/>
              </a:spcAft>
              <a:buClr>
                <a:srgbClr val="172746"/>
              </a:buClr>
              <a:buSzPts val="1500"/>
              <a:buFont typeface="Montserrat"/>
              <a:buChar char="●"/>
            </a:pPr>
            <a:r>
              <a:rPr lang="en-US" sz="1500">
                <a:solidFill>
                  <a:srgbClr val="172746"/>
                </a:solidFill>
                <a:latin typeface="Montserrat"/>
                <a:ea typeface="Montserrat"/>
                <a:cs typeface="Montserrat"/>
                <a:sym typeface="Montserrat"/>
              </a:rPr>
              <a:t>Uppercase Alphabets: A, B, C, ...</a:t>
            </a:r>
            <a:endParaRPr sz="1500">
              <a:solidFill>
                <a:srgbClr val="172746"/>
              </a:solidFill>
              <a:latin typeface="Montserrat"/>
              <a:ea typeface="Montserrat"/>
              <a:cs typeface="Montserrat"/>
              <a:sym typeface="Montserrat"/>
            </a:endParaRPr>
          </a:p>
          <a:p>
            <a:pPr indent="-323850" lvl="0" marL="457200" marR="0" rtl="0" algn="l">
              <a:lnSpc>
                <a:spcPct val="115000"/>
              </a:lnSpc>
              <a:spcBef>
                <a:spcPts val="0"/>
              </a:spcBef>
              <a:spcAft>
                <a:spcPts val="0"/>
              </a:spcAft>
              <a:buClr>
                <a:srgbClr val="172746"/>
              </a:buClr>
              <a:buSzPts val="1500"/>
              <a:buFont typeface="Montserrat"/>
              <a:buChar char="●"/>
            </a:pPr>
            <a:r>
              <a:rPr lang="en-US" sz="1500">
                <a:solidFill>
                  <a:srgbClr val="172746"/>
                </a:solidFill>
                <a:latin typeface="Montserrat"/>
                <a:ea typeface="Montserrat"/>
                <a:cs typeface="Montserrat"/>
                <a:sym typeface="Montserrat"/>
              </a:rPr>
              <a:t>Lowercase Alphabets: </a:t>
            </a:r>
            <a:r>
              <a:rPr lang="en-US" sz="1500">
                <a:solidFill>
                  <a:srgbClr val="172746"/>
                </a:solidFill>
                <a:latin typeface="Montserrat"/>
                <a:ea typeface="Montserrat"/>
                <a:cs typeface="Montserrat"/>
                <a:sym typeface="Montserrat"/>
              </a:rPr>
              <a:t>a,  b, c, ...</a:t>
            </a:r>
            <a:endParaRPr sz="1500">
              <a:solidFill>
                <a:srgbClr val="172746"/>
              </a:solidFill>
              <a:latin typeface="Montserrat"/>
              <a:ea typeface="Montserrat"/>
              <a:cs typeface="Montserrat"/>
              <a:sym typeface="Montserrat"/>
            </a:endParaRPr>
          </a:p>
          <a:p>
            <a:pPr indent="-323850" lvl="0" marL="457200" marR="0" rtl="0" algn="l">
              <a:lnSpc>
                <a:spcPct val="115000"/>
              </a:lnSpc>
              <a:spcBef>
                <a:spcPts val="0"/>
              </a:spcBef>
              <a:spcAft>
                <a:spcPts val="0"/>
              </a:spcAft>
              <a:buClr>
                <a:srgbClr val="172746"/>
              </a:buClr>
              <a:buSzPts val="1500"/>
              <a:buFont typeface="Montserrat"/>
              <a:buChar char="●"/>
            </a:pPr>
            <a:r>
              <a:rPr lang="en-US" sz="1500">
                <a:solidFill>
                  <a:srgbClr val="172746"/>
                </a:solidFill>
                <a:latin typeface="Montserrat"/>
                <a:ea typeface="Montserrat"/>
                <a:cs typeface="Montserrat"/>
                <a:sym typeface="Montserrat"/>
              </a:rPr>
              <a:t>Uppercase Roman Numerals: I, II, III, IV, …</a:t>
            </a:r>
            <a:endParaRPr sz="1500">
              <a:solidFill>
                <a:srgbClr val="172746"/>
              </a:solidFill>
              <a:latin typeface="Montserrat"/>
              <a:ea typeface="Montserrat"/>
              <a:cs typeface="Montserrat"/>
              <a:sym typeface="Montserrat"/>
            </a:endParaRPr>
          </a:p>
          <a:p>
            <a:pPr indent="-323850" lvl="0" marL="457200" marR="0" rtl="0" algn="l">
              <a:lnSpc>
                <a:spcPct val="115000"/>
              </a:lnSpc>
              <a:spcBef>
                <a:spcPts val="0"/>
              </a:spcBef>
              <a:spcAft>
                <a:spcPts val="0"/>
              </a:spcAft>
              <a:buClr>
                <a:srgbClr val="172746"/>
              </a:buClr>
              <a:buSzPts val="1500"/>
              <a:buFont typeface="Montserrat"/>
              <a:buChar char="●"/>
            </a:pPr>
            <a:r>
              <a:rPr lang="en-US" sz="1500">
                <a:solidFill>
                  <a:srgbClr val="172746"/>
                </a:solidFill>
                <a:latin typeface="Montserrat"/>
                <a:ea typeface="Montserrat"/>
                <a:cs typeface="Montserrat"/>
                <a:sym typeface="Montserrat"/>
              </a:rPr>
              <a:t>Lowercase Roman Numerals: i, ii, iii, iv, …</a:t>
            </a:r>
            <a:endParaRPr sz="1500">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We can change this sequence by using the CSS property “</a:t>
            </a:r>
            <a:r>
              <a:rPr b="1" lang="en-US" sz="1500">
                <a:solidFill>
                  <a:srgbClr val="172746"/>
                </a:solidFill>
                <a:latin typeface="Montserrat"/>
                <a:ea typeface="Montserrat"/>
                <a:cs typeface="Montserrat"/>
                <a:sym typeface="Montserrat"/>
              </a:rPr>
              <a:t>list-style-type</a:t>
            </a:r>
            <a:r>
              <a:rPr lang="en-US" sz="1500">
                <a:solidFill>
                  <a:srgbClr val="172746"/>
                </a:solidFill>
                <a:latin typeface="Montserrat"/>
                <a:ea typeface="Montserrat"/>
                <a:cs typeface="Montserrat"/>
                <a:sym typeface="Montserrat"/>
              </a:rPr>
              <a:t>”</a:t>
            </a:r>
            <a:endParaRPr sz="1500">
              <a:solidFill>
                <a:srgbClr val="172746"/>
              </a:solidFill>
              <a:latin typeface="Montserrat"/>
              <a:ea typeface="Montserrat"/>
              <a:cs typeface="Montserrat"/>
              <a:sym typeface="Montserrat"/>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6FF"/>
        </a:solidFill>
      </p:bgPr>
    </p:bg>
    <p:spTree>
      <p:nvGrpSpPr>
        <p:cNvPr id="229" name="Shape 229"/>
        <p:cNvGrpSpPr/>
        <p:nvPr/>
      </p:nvGrpSpPr>
      <p:grpSpPr>
        <a:xfrm>
          <a:off x="0" y="0"/>
          <a:ext cx="0" cy="0"/>
          <a:chOff x="0" y="0"/>
          <a:chExt cx="0" cy="0"/>
        </a:xfrm>
      </p:grpSpPr>
      <p:sp>
        <p:nvSpPr>
          <p:cNvPr id="230" name="Google Shape;230;g65381aaf6c_0_88"/>
          <p:cNvSpPr txBox="1"/>
          <p:nvPr>
            <p:ph type="title"/>
          </p:nvPr>
        </p:nvSpPr>
        <p:spPr>
          <a:xfrm>
            <a:off x="182550" y="216425"/>
            <a:ext cx="8730000" cy="685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3200"/>
              <a:buFont typeface="Arial"/>
              <a:buNone/>
            </a:pPr>
            <a:r>
              <a:rPr b="1" lang="en-US" sz="2500">
                <a:solidFill>
                  <a:srgbClr val="073763"/>
                </a:solidFill>
                <a:latin typeface="Montserrat"/>
                <a:ea typeface="Montserrat"/>
                <a:cs typeface="Montserrat"/>
                <a:sym typeface="Montserrat"/>
              </a:rPr>
              <a:t>How to create Lists?? [Unordered List]</a:t>
            </a:r>
            <a:endParaRPr b="1" sz="2500">
              <a:solidFill>
                <a:srgbClr val="073763"/>
              </a:solidFill>
              <a:latin typeface="Montserrat"/>
              <a:ea typeface="Montserrat"/>
              <a:cs typeface="Montserrat"/>
              <a:sym typeface="Montserrat"/>
            </a:endParaRPr>
          </a:p>
          <a:p>
            <a:pPr indent="0" lvl="0" marL="0" rtl="0" algn="ctr">
              <a:lnSpc>
                <a:spcPct val="115000"/>
              </a:lnSpc>
              <a:spcBef>
                <a:spcPts val="0"/>
              </a:spcBef>
              <a:spcAft>
                <a:spcPts val="0"/>
              </a:spcAft>
              <a:buClr>
                <a:schemeClr val="dk1"/>
              </a:buClr>
              <a:buSzPts val="3200"/>
              <a:buFont typeface="Arial"/>
              <a:buNone/>
            </a:pPr>
            <a:r>
              <a:t/>
            </a:r>
            <a:endParaRPr b="1" sz="2500">
              <a:solidFill>
                <a:srgbClr val="073763"/>
              </a:solidFill>
              <a:latin typeface="Montserrat"/>
              <a:ea typeface="Montserrat"/>
              <a:cs typeface="Montserrat"/>
              <a:sym typeface="Montserrat"/>
            </a:endParaRPr>
          </a:p>
        </p:txBody>
      </p:sp>
      <p:sp>
        <p:nvSpPr>
          <p:cNvPr id="231" name="Google Shape;231;g65381aaf6c_0_88"/>
          <p:cNvSpPr/>
          <p:nvPr/>
        </p:nvSpPr>
        <p:spPr>
          <a:xfrm>
            <a:off x="-21250" y="4675900"/>
            <a:ext cx="9165300" cy="467700"/>
          </a:xfrm>
          <a:prstGeom prst="rect">
            <a:avLst/>
          </a:prstGeom>
          <a:solidFill>
            <a:srgbClr val="17274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 name="Google Shape;232;g65381aaf6c_0_88"/>
          <p:cNvSpPr txBox="1"/>
          <p:nvPr/>
        </p:nvSpPr>
        <p:spPr>
          <a:xfrm>
            <a:off x="593150" y="902225"/>
            <a:ext cx="7922100" cy="3429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Unordered Lists have NO sequence. They are more like bullet points.</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Clr>
                <a:schemeClr val="dk1"/>
              </a:buClr>
              <a:buSzPts val="1100"/>
              <a:buFont typeface="Arial"/>
              <a:buNone/>
            </a:pPr>
            <a:r>
              <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You can use the &lt;ul&gt;&lt;/ul&gt; tag to create an unordered list and to create list items you can use &lt;li&gt;&lt;/li&gt; tags.</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Clr>
                <a:schemeClr val="dk1"/>
              </a:buClr>
              <a:buSzPts val="1100"/>
              <a:buFont typeface="Arial"/>
              <a:buNone/>
            </a:pPr>
            <a:r>
              <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The unordered list also has different styles:</a:t>
            </a:r>
            <a:endParaRPr sz="1500">
              <a:solidFill>
                <a:srgbClr val="172746"/>
              </a:solidFill>
              <a:latin typeface="Montserrat"/>
              <a:ea typeface="Montserrat"/>
              <a:cs typeface="Montserrat"/>
              <a:sym typeface="Montserrat"/>
            </a:endParaRPr>
          </a:p>
          <a:p>
            <a:pPr indent="-323850" lvl="0" marL="457200" rtl="0" algn="l">
              <a:lnSpc>
                <a:spcPct val="115000"/>
              </a:lnSpc>
              <a:spcBef>
                <a:spcPts val="0"/>
              </a:spcBef>
              <a:spcAft>
                <a:spcPts val="0"/>
              </a:spcAft>
              <a:buClr>
                <a:srgbClr val="172746"/>
              </a:buClr>
              <a:buSzPts val="1500"/>
              <a:buFont typeface="Montserrat"/>
              <a:buChar char="●"/>
            </a:pPr>
            <a:r>
              <a:rPr lang="en-US" sz="1500">
                <a:solidFill>
                  <a:srgbClr val="172746"/>
                </a:solidFill>
                <a:latin typeface="Montserrat"/>
                <a:ea typeface="Montserrat"/>
                <a:cs typeface="Montserrat"/>
                <a:sym typeface="Montserrat"/>
              </a:rPr>
              <a:t>Disc</a:t>
            </a:r>
            <a:endParaRPr sz="1500">
              <a:solidFill>
                <a:srgbClr val="172746"/>
              </a:solidFill>
              <a:latin typeface="Montserrat"/>
              <a:ea typeface="Montserrat"/>
              <a:cs typeface="Montserrat"/>
              <a:sym typeface="Montserrat"/>
            </a:endParaRPr>
          </a:p>
          <a:p>
            <a:pPr indent="-323850" lvl="0" marL="457200" rtl="0" algn="l">
              <a:lnSpc>
                <a:spcPct val="115000"/>
              </a:lnSpc>
              <a:spcBef>
                <a:spcPts val="0"/>
              </a:spcBef>
              <a:spcAft>
                <a:spcPts val="0"/>
              </a:spcAft>
              <a:buClr>
                <a:srgbClr val="172746"/>
              </a:buClr>
              <a:buSzPts val="1500"/>
              <a:buFont typeface="Montserrat"/>
              <a:buChar char="●"/>
            </a:pPr>
            <a:r>
              <a:rPr lang="en-US" sz="1500">
                <a:solidFill>
                  <a:srgbClr val="172746"/>
                </a:solidFill>
                <a:latin typeface="Montserrat"/>
                <a:ea typeface="Montserrat"/>
                <a:cs typeface="Montserrat"/>
                <a:sym typeface="Montserrat"/>
              </a:rPr>
              <a:t>Square</a:t>
            </a:r>
            <a:endParaRPr sz="1500">
              <a:solidFill>
                <a:srgbClr val="172746"/>
              </a:solidFill>
              <a:latin typeface="Montserrat"/>
              <a:ea typeface="Montserrat"/>
              <a:cs typeface="Montserrat"/>
              <a:sym typeface="Montserrat"/>
            </a:endParaRPr>
          </a:p>
          <a:p>
            <a:pPr indent="-323850" lvl="0" marL="457200" rtl="0" algn="l">
              <a:lnSpc>
                <a:spcPct val="115000"/>
              </a:lnSpc>
              <a:spcBef>
                <a:spcPts val="0"/>
              </a:spcBef>
              <a:spcAft>
                <a:spcPts val="0"/>
              </a:spcAft>
              <a:buClr>
                <a:srgbClr val="172746"/>
              </a:buClr>
              <a:buSzPts val="1500"/>
              <a:buFont typeface="Montserrat"/>
              <a:buChar char="●"/>
            </a:pPr>
            <a:r>
              <a:rPr lang="en-US" sz="1500">
                <a:solidFill>
                  <a:srgbClr val="172746"/>
                </a:solidFill>
                <a:latin typeface="Montserrat"/>
                <a:ea typeface="Montserrat"/>
                <a:cs typeface="Montserrat"/>
                <a:sym typeface="Montserrat"/>
              </a:rPr>
              <a:t>Circle</a:t>
            </a:r>
            <a:endParaRPr sz="1500">
              <a:solidFill>
                <a:srgbClr val="172746"/>
              </a:solidFill>
              <a:latin typeface="Montserrat"/>
              <a:ea typeface="Montserrat"/>
              <a:cs typeface="Montserrat"/>
              <a:sym typeface="Montserrat"/>
            </a:endParaRPr>
          </a:p>
          <a:p>
            <a:pPr indent="-323850" lvl="0" marL="457200" rtl="0" algn="l">
              <a:lnSpc>
                <a:spcPct val="115000"/>
              </a:lnSpc>
              <a:spcBef>
                <a:spcPts val="0"/>
              </a:spcBef>
              <a:spcAft>
                <a:spcPts val="0"/>
              </a:spcAft>
              <a:buClr>
                <a:srgbClr val="172746"/>
              </a:buClr>
              <a:buSzPts val="1500"/>
              <a:buFont typeface="Montserrat"/>
              <a:buChar char="●"/>
            </a:pPr>
            <a:r>
              <a:rPr lang="en-US" sz="1500">
                <a:solidFill>
                  <a:srgbClr val="172746"/>
                </a:solidFill>
                <a:latin typeface="Montserrat"/>
                <a:ea typeface="Montserrat"/>
                <a:cs typeface="Montserrat"/>
                <a:sym typeface="Montserrat"/>
              </a:rPr>
              <a:t>None</a:t>
            </a:r>
            <a:endParaRPr sz="1500">
              <a:solidFill>
                <a:srgbClr val="172746"/>
              </a:solidFill>
              <a:latin typeface="Montserrat"/>
              <a:ea typeface="Montserrat"/>
              <a:cs typeface="Montserrat"/>
              <a:sym typeface="Montserrat"/>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pic>
        <p:nvPicPr>
          <p:cNvPr id="237" name="Google Shape;237;g65381aaf6c_0_53"/>
          <p:cNvPicPr preferRelativeResize="0"/>
          <p:nvPr/>
        </p:nvPicPr>
        <p:blipFill>
          <a:blip r:embed="rId3">
            <a:alphaModFix/>
          </a:blip>
          <a:stretch>
            <a:fillRect/>
          </a:stretch>
        </p:blipFill>
        <p:spPr>
          <a:xfrm>
            <a:off x="0" y="1635"/>
            <a:ext cx="9144000" cy="5140231"/>
          </a:xfrm>
          <a:prstGeom prst="rect">
            <a:avLst/>
          </a:prstGeom>
          <a:noFill/>
          <a:ln>
            <a:noFill/>
          </a:ln>
        </p:spPr>
      </p:pic>
      <p:sp>
        <p:nvSpPr>
          <p:cNvPr id="238" name="Google Shape;238;g65381aaf6c_0_53"/>
          <p:cNvSpPr txBox="1"/>
          <p:nvPr/>
        </p:nvSpPr>
        <p:spPr>
          <a:xfrm>
            <a:off x="832200" y="2129250"/>
            <a:ext cx="7479600" cy="885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700"/>
              <a:buFont typeface="Arial"/>
              <a:buNone/>
            </a:pPr>
            <a:r>
              <a:rPr b="1" lang="en-US" sz="4800">
                <a:solidFill>
                  <a:srgbClr val="EFEFEF"/>
                </a:solidFill>
                <a:latin typeface="Montserrat"/>
                <a:ea typeface="Montserrat"/>
                <a:cs typeface="Montserrat"/>
                <a:sym typeface="Montserrat"/>
              </a:rPr>
              <a:t>BASIC STYLING</a:t>
            </a:r>
            <a:endParaRPr b="1" i="0" sz="4800" u="none" cap="none" strike="noStrike">
              <a:solidFill>
                <a:srgbClr val="EFEFEF"/>
              </a:solidFill>
              <a:latin typeface="Montserrat"/>
              <a:ea typeface="Montserrat"/>
              <a:cs typeface="Montserrat"/>
              <a:sym typeface="Montserrat"/>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pic>
        <p:nvPicPr>
          <p:cNvPr id="243" name="Google Shape;243;g6548aeef45_0_52"/>
          <p:cNvPicPr preferRelativeResize="0"/>
          <p:nvPr/>
        </p:nvPicPr>
        <p:blipFill>
          <a:blip r:embed="rId3">
            <a:alphaModFix/>
          </a:blip>
          <a:stretch>
            <a:fillRect/>
          </a:stretch>
        </p:blipFill>
        <p:spPr>
          <a:xfrm>
            <a:off x="0" y="-10710"/>
            <a:ext cx="9144000" cy="51435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pic>
        <p:nvPicPr>
          <p:cNvPr id="248" name="Google Shape;248;g6548aeef45_0_56"/>
          <p:cNvPicPr preferRelativeResize="0"/>
          <p:nvPr/>
        </p:nvPicPr>
        <p:blipFill>
          <a:blip r:embed="rId3">
            <a:alphaModFix/>
          </a:blip>
          <a:stretch>
            <a:fillRect/>
          </a:stretch>
        </p:blipFill>
        <p:spPr>
          <a:xfrm>
            <a:off x="0" y="0"/>
            <a:ext cx="9144000" cy="514350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pic>
        <p:nvPicPr>
          <p:cNvPr id="253" name="Google Shape;253;g7cde538c53_0_19"/>
          <p:cNvPicPr preferRelativeResize="0"/>
          <p:nvPr/>
        </p:nvPicPr>
        <p:blipFill rotWithShape="1">
          <a:blip r:embed="rId3">
            <a:alphaModFix/>
          </a:blip>
          <a:srcRect b="0" l="0" r="0" t="0"/>
          <a:stretch/>
        </p:blipFill>
        <p:spPr>
          <a:xfrm>
            <a:off x="0" y="1635"/>
            <a:ext cx="9144000" cy="5140231"/>
          </a:xfrm>
          <a:prstGeom prst="rect">
            <a:avLst/>
          </a:prstGeom>
          <a:noFill/>
          <a:ln>
            <a:noFill/>
          </a:ln>
        </p:spPr>
      </p:pic>
      <p:sp>
        <p:nvSpPr>
          <p:cNvPr id="254" name="Google Shape;254;g7cde538c53_0_19"/>
          <p:cNvSpPr txBox="1"/>
          <p:nvPr/>
        </p:nvSpPr>
        <p:spPr>
          <a:xfrm>
            <a:off x="832200" y="2129250"/>
            <a:ext cx="7479600" cy="885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700"/>
              <a:buFont typeface="Arial"/>
              <a:buNone/>
            </a:pPr>
            <a:r>
              <a:rPr b="1" lang="en-US" sz="4800">
                <a:solidFill>
                  <a:srgbClr val="EFEFEF"/>
                </a:solidFill>
                <a:latin typeface="Montserrat"/>
                <a:ea typeface="Montserrat"/>
                <a:cs typeface="Montserrat"/>
                <a:sym typeface="Montserrat"/>
              </a:rPr>
              <a:t>SYNTAX</a:t>
            </a:r>
            <a:endParaRPr b="1" i="0" sz="4800" u="none" cap="none" strike="noStrike">
              <a:solidFill>
                <a:srgbClr val="EFEFEF"/>
              </a:solidFill>
              <a:latin typeface="Montserrat"/>
              <a:ea typeface="Montserrat"/>
              <a:cs typeface="Montserrat"/>
              <a:sym typeface="Montserrat"/>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6FF"/>
        </a:solidFill>
      </p:bgPr>
    </p:bg>
    <p:spTree>
      <p:nvGrpSpPr>
        <p:cNvPr id="258" name="Shape 258"/>
        <p:cNvGrpSpPr/>
        <p:nvPr/>
      </p:nvGrpSpPr>
      <p:grpSpPr>
        <a:xfrm>
          <a:off x="0" y="0"/>
          <a:ext cx="0" cy="0"/>
          <a:chOff x="0" y="0"/>
          <a:chExt cx="0" cy="0"/>
        </a:xfrm>
      </p:grpSpPr>
      <p:pic>
        <p:nvPicPr>
          <p:cNvPr id="259" name="Google Shape;259;g7cde538c53_0_24"/>
          <p:cNvPicPr preferRelativeResize="0"/>
          <p:nvPr/>
        </p:nvPicPr>
        <p:blipFill>
          <a:blip r:embed="rId3">
            <a:alphaModFix/>
          </a:blip>
          <a:stretch>
            <a:fillRect/>
          </a:stretch>
        </p:blipFill>
        <p:spPr>
          <a:xfrm>
            <a:off x="0" y="0"/>
            <a:ext cx="9144000" cy="514350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6FF"/>
        </a:solidFill>
      </p:bgPr>
    </p:bg>
    <p:spTree>
      <p:nvGrpSpPr>
        <p:cNvPr id="263" name="Shape 263"/>
        <p:cNvGrpSpPr/>
        <p:nvPr/>
      </p:nvGrpSpPr>
      <p:grpSpPr>
        <a:xfrm>
          <a:off x="0" y="0"/>
          <a:ext cx="0" cy="0"/>
          <a:chOff x="0" y="0"/>
          <a:chExt cx="0" cy="0"/>
        </a:xfrm>
      </p:grpSpPr>
      <p:sp>
        <p:nvSpPr>
          <p:cNvPr id="264" name="Google Shape;264;g6548aeef45_0_60"/>
          <p:cNvSpPr txBox="1"/>
          <p:nvPr>
            <p:ph type="title"/>
          </p:nvPr>
        </p:nvSpPr>
        <p:spPr>
          <a:xfrm>
            <a:off x="182550" y="216425"/>
            <a:ext cx="8730000" cy="685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3200"/>
              <a:buFont typeface="Arial"/>
              <a:buNone/>
            </a:pPr>
            <a:r>
              <a:rPr b="1" lang="en-US" sz="2500">
                <a:solidFill>
                  <a:srgbClr val="073763"/>
                </a:solidFill>
                <a:latin typeface="Montserrat"/>
                <a:ea typeface="Montserrat"/>
                <a:cs typeface="Montserrat"/>
                <a:sym typeface="Montserrat"/>
              </a:rPr>
              <a:t>Syntax for Adding Inline Styles to HTML Elements</a:t>
            </a:r>
            <a:endParaRPr b="1" sz="2500">
              <a:solidFill>
                <a:srgbClr val="073763"/>
              </a:solidFill>
              <a:latin typeface="Montserrat"/>
              <a:ea typeface="Montserrat"/>
              <a:cs typeface="Montserrat"/>
              <a:sym typeface="Montserrat"/>
            </a:endParaRPr>
          </a:p>
        </p:txBody>
      </p:sp>
      <p:sp>
        <p:nvSpPr>
          <p:cNvPr id="265" name="Google Shape;265;g6548aeef45_0_60"/>
          <p:cNvSpPr/>
          <p:nvPr/>
        </p:nvSpPr>
        <p:spPr>
          <a:xfrm>
            <a:off x="-21250" y="4675900"/>
            <a:ext cx="9165300" cy="467700"/>
          </a:xfrm>
          <a:prstGeom prst="rect">
            <a:avLst/>
          </a:prstGeom>
          <a:solidFill>
            <a:srgbClr val="17274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 name="Google Shape;266;g6548aeef45_0_60"/>
          <p:cNvSpPr txBox="1"/>
          <p:nvPr/>
        </p:nvSpPr>
        <p:spPr>
          <a:xfrm>
            <a:off x="593150" y="902225"/>
            <a:ext cx="7922100" cy="3429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To add CSS styles, HTML provides us with an attribute, called "style".</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Clr>
                <a:schemeClr val="dk1"/>
              </a:buClr>
              <a:buSzPts val="1100"/>
              <a:buFont typeface="Arial"/>
              <a:buNone/>
            </a:pPr>
            <a:r>
              <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This is one way to add styles to HTML elements:</a:t>
            </a:r>
            <a:endParaRPr sz="1500">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Clr>
                <a:schemeClr val="dk1"/>
              </a:buClr>
              <a:buSzPts val="1100"/>
              <a:buFont typeface="Arial"/>
              <a:buNone/>
            </a:pPr>
            <a:r>
              <a:rPr lang="en-US" sz="1500">
                <a:solidFill>
                  <a:srgbClr val="3F51B5"/>
                </a:solidFill>
                <a:latin typeface="Roboto Mono"/>
                <a:ea typeface="Roboto Mono"/>
                <a:cs typeface="Roboto Mono"/>
                <a:sym typeface="Roboto Mono"/>
              </a:rPr>
              <a:t>&lt;elem</a:t>
            </a:r>
            <a:r>
              <a:rPr lang="en-US" sz="1500">
                <a:solidFill>
                  <a:srgbClr val="37474F"/>
                </a:solidFill>
                <a:latin typeface="Roboto Mono"/>
                <a:ea typeface="Roboto Mono"/>
                <a:cs typeface="Roboto Mono"/>
                <a:sym typeface="Roboto Mono"/>
              </a:rPr>
              <a:t> </a:t>
            </a:r>
            <a:r>
              <a:rPr lang="en-US" sz="1500">
                <a:solidFill>
                  <a:srgbClr val="9C27B0"/>
                </a:solidFill>
                <a:latin typeface="Roboto Mono"/>
                <a:ea typeface="Roboto Mono"/>
                <a:cs typeface="Roboto Mono"/>
                <a:sym typeface="Roboto Mono"/>
              </a:rPr>
              <a:t>style</a:t>
            </a:r>
            <a:r>
              <a:rPr lang="en-US" sz="1500">
                <a:solidFill>
                  <a:srgbClr val="37474F"/>
                </a:solidFill>
                <a:latin typeface="Roboto Mono"/>
                <a:ea typeface="Roboto Mono"/>
                <a:cs typeface="Roboto Mono"/>
                <a:sym typeface="Roboto Mono"/>
              </a:rPr>
              <a:t>=</a:t>
            </a:r>
            <a:r>
              <a:rPr lang="en-US" sz="1500">
                <a:solidFill>
                  <a:srgbClr val="388E3C"/>
                </a:solidFill>
                <a:latin typeface="Roboto Mono"/>
                <a:ea typeface="Roboto Mono"/>
                <a:cs typeface="Roboto Mono"/>
                <a:sym typeface="Roboto Mono"/>
              </a:rPr>
              <a:t>"</a:t>
            </a:r>
            <a:r>
              <a:rPr lang="en-US" sz="1500">
                <a:solidFill>
                  <a:srgbClr val="3F51B5"/>
                </a:solidFill>
                <a:latin typeface="Roboto Mono"/>
                <a:ea typeface="Roboto Mono"/>
                <a:cs typeface="Roboto Mono"/>
                <a:sym typeface="Roboto Mono"/>
              </a:rPr>
              <a:t>property-name</a:t>
            </a:r>
            <a:r>
              <a:rPr lang="en-US" sz="1500">
                <a:solidFill>
                  <a:srgbClr val="37474F"/>
                </a:solidFill>
                <a:latin typeface="Roboto Mono"/>
                <a:ea typeface="Roboto Mono"/>
                <a:cs typeface="Roboto Mono"/>
                <a:sym typeface="Roboto Mono"/>
              </a:rPr>
              <a:t>: value;</a:t>
            </a:r>
            <a:r>
              <a:rPr lang="en-US" sz="1500">
                <a:solidFill>
                  <a:srgbClr val="388E3C"/>
                </a:solidFill>
                <a:latin typeface="Roboto Mono"/>
                <a:ea typeface="Roboto Mono"/>
                <a:cs typeface="Roboto Mono"/>
                <a:sym typeface="Roboto Mono"/>
              </a:rPr>
              <a:t>"</a:t>
            </a:r>
            <a:r>
              <a:rPr lang="en-US" sz="1500">
                <a:solidFill>
                  <a:srgbClr val="3F51B5"/>
                </a:solidFill>
                <a:latin typeface="Roboto Mono"/>
                <a:ea typeface="Roboto Mono"/>
                <a:cs typeface="Roboto Mono"/>
                <a:sym typeface="Roboto Mono"/>
              </a:rPr>
              <a:t>&gt;&lt;/elem&gt;</a:t>
            </a:r>
            <a:endParaRPr sz="1500">
              <a:solidFill>
                <a:srgbClr val="37474F"/>
              </a:solidFill>
              <a:latin typeface="Roboto Mono"/>
              <a:ea typeface="Roboto Mono"/>
              <a:cs typeface="Roboto Mono"/>
              <a:sym typeface="Roboto Mono"/>
            </a:endParaRPr>
          </a:p>
          <a:p>
            <a:pPr indent="0" lvl="0" marL="0" rtl="0" algn="l">
              <a:lnSpc>
                <a:spcPct val="115000"/>
              </a:lnSpc>
              <a:spcBef>
                <a:spcPts val="0"/>
              </a:spcBef>
              <a:spcAft>
                <a:spcPts val="0"/>
              </a:spcAft>
              <a:buClr>
                <a:schemeClr val="dk1"/>
              </a:buClr>
              <a:buSzPts val="1100"/>
              <a:buFont typeface="Arial"/>
              <a:buNone/>
            </a:pPr>
            <a:r>
              <a:t/>
            </a:r>
            <a:endParaRPr sz="1200">
              <a:solidFill>
                <a:srgbClr val="37474F"/>
              </a:solidFill>
              <a:latin typeface="Roboto Mono"/>
              <a:ea typeface="Roboto Mono"/>
              <a:cs typeface="Roboto Mono"/>
              <a:sym typeface="Roboto Mono"/>
            </a:endParaRPr>
          </a:p>
          <a:p>
            <a:pPr indent="0" lvl="0" marL="0" rtl="0" algn="l">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For example,</a:t>
            </a:r>
            <a:endParaRPr sz="1200">
              <a:solidFill>
                <a:srgbClr val="37474F"/>
              </a:solidFill>
              <a:latin typeface="Roboto Mono"/>
              <a:ea typeface="Roboto Mono"/>
              <a:cs typeface="Roboto Mono"/>
              <a:sym typeface="Roboto Mono"/>
            </a:endParaRPr>
          </a:p>
          <a:p>
            <a:pPr indent="0" lvl="0" marL="0" rtl="0" algn="l">
              <a:lnSpc>
                <a:spcPct val="150000"/>
              </a:lnSpc>
              <a:spcBef>
                <a:spcPts val="0"/>
              </a:spcBef>
              <a:spcAft>
                <a:spcPts val="0"/>
              </a:spcAft>
              <a:buClr>
                <a:schemeClr val="dk1"/>
              </a:buClr>
              <a:buSzPts val="1100"/>
              <a:buFont typeface="Arial"/>
              <a:buNone/>
            </a:pPr>
            <a:r>
              <a:rPr lang="en-US" sz="1500">
                <a:solidFill>
                  <a:srgbClr val="3F51B5"/>
                </a:solidFill>
                <a:latin typeface="Roboto Mono"/>
                <a:ea typeface="Roboto Mono"/>
                <a:cs typeface="Roboto Mono"/>
                <a:sym typeface="Roboto Mono"/>
              </a:rPr>
              <a:t>&lt;p</a:t>
            </a:r>
            <a:r>
              <a:rPr lang="en-US" sz="1500">
                <a:solidFill>
                  <a:srgbClr val="37474F"/>
                </a:solidFill>
                <a:latin typeface="Roboto Mono"/>
                <a:ea typeface="Roboto Mono"/>
                <a:cs typeface="Roboto Mono"/>
                <a:sym typeface="Roboto Mono"/>
              </a:rPr>
              <a:t> </a:t>
            </a:r>
            <a:r>
              <a:rPr lang="en-US" sz="1500">
                <a:solidFill>
                  <a:srgbClr val="9C27B0"/>
                </a:solidFill>
                <a:latin typeface="Roboto Mono"/>
                <a:ea typeface="Roboto Mono"/>
                <a:cs typeface="Roboto Mono"/>
                <a:sym typeface="Roboto Mono"/>
              </a:rPr>
              <a:t>style</a:t>
            </a:r>
            <a:r>
              <a:rPr lang="en-US" sz="1500">
                <a:solidFill>
                  <a:srgbClr val="37474F"/>
                </a:solidFill>
                <a:latin typeface="Roboto Mono"/>
                <a:ea typeface="Roboto Mono"/>
                <a:cs typeface="Roboto Mono"/>
                <a:sym typeface="Roboto Mono"/>
              </a:rPr>
              <a:t>=</a:t>
            </a:r>
            <a:r>
              <a:rPr lang="en-US" sz="1500">
                <a:solidFill>
                  <a:srgbClr val="388E3C"/>
                </a:solidFill>
                <a:latin typeface="Roboto Mono"/>
                <a:ea typeface="Roboto Mono"/>
                <a:cs typeface="Roboto Mono"/>
                <a:sym typeface="Roboto Mono"/>
              </a:rPr>
              <a:t>"</a:t>
            </a:r>
            <a:r>
              <a:rPr lang="en-US" sz="1500">
                <a:solidFill>
                  <a:srgbClr val="3F51B5"/>
                </a:solidFill>
                <a:latin typeface="Roboto Mono"/>
                <a:ea typeface="Roboto Mono"/>
                <a:cs typeface="Roboto Mono"/>
                <a:sym typeface="Roboto Mono"/>
              </a:rPr>
              <a:t>font-size</a:t>
            </a:r>
            <a:r>
              <a:rPr lang="en-US" sz="1500">
                <a:solidFill>
                  <a:srgbClr val="37474F"/>
                </a:solidFill>
                <a:latin typeface="Roboto Mono"/>
                <a:ea typeface="Roboto Mono"/>
                <a:cs typeface="Roboto Mono"/>
                <a:sym typeface="Roboto Mono"/>
              </a:rPr>
              <a:t>: </a:t>
            </a:r>
            <a:r>
              <a:rPr lang="en-US" sz="1500">
                <a:solidFill>
                  <a:srgbClr val="C53929"/>
                </a:solidFill>
                <a:latin typeface="Roboto Mono"/>
                <a:ea typeface="Roboto Mono"/>
                <a:cs typeface="Roboto Mono"/>
                <a:sym typeface="Roboto Mono"/>
              </a:rPr>
              <a:t>24px</a:t>
            </a:r>
            <a:r>
              <a:rPr lang="en-US" sz="1500">
                <a:solidFill>
                  <a:srgbClr val="37474F"/>
                </a:solidFill>
                <a:latin typeface="Roboto Mono"/>
                <a:ea typeface="Roboto Mono"/>
                <a:cs typeface="Roboto Mono"/>
                <a:sym typeface="Roboto Mono"/>
              </a:rPr>
              <a:t>; </a:t>
            </a:r>
            <a:r>
              <a:rPr lang="en-US" sz="1500">
                <a:solidFill>
                  <a:srgbClr val="3F51B5"/>
                </a:solidFill>
                <a:latin typeface="Roboto Mono"/>
                <a:ea typeface="Roboto Mono"/>
                <a:cs typeface="Roboto Mono"/>
                <a:sym typeface="Roboto Mono"/>
              </a:rPr>
              <a:t>color</a:t>
            </a:r>
            <a:r>
              <a:rPr lang="en-US" sz="1500">
                <a:solidFill>
                  <a:srgbClr val="37474F"/>
                </a:solidFill>
                <a:latin typeface="Roboto Mono"/>
                <a:ea typeface="Roboto Mono"/>
                <a:cs typeface="Roboto Mono"/>
                <a:sym typeface="Roboto Mono"/>
              </a:rPr>
              <a:t>: blue;</a:t>
            </a:r>
            <a:r>
              <a:rPr lang="en-US" sz="1500">
                <a:solidFill>
                  <a:srgbClr val="388E3C"/>
                </a:solidFill>
                <a:latin typeface="Roboto Mono"/>
                <a:ea typeface="Roboto Mono"/>
                <a:cs typeface="Roboto Mono"/>
                <a:sym typeface="Roboto Mono"/>
              </a:rPr>
              <a:t>"</a:t>
            </a:r>
            <a:r>
              <a:rPr lang="en-US" sz="1500">
                <a:solidFill>
                  <a:srgbClr val="3F51B5"/>
                </a:solidFill>
                <a:latin typeface="Roboto Mono"/>
                <a:ea typeface="Roboto Mono"/>
                <a:cs typeface="Roboto Mono"/>
                <a:sym typeface="Roboto Mono"/>
              </a:rPr>
              <a:t>&gt;&lt;/p&gt;</a:t>
            </a:r>
            <a:endParaRPr sz="1500">
              <a:solidFill>
                <a:srgbClr val="3F51B5"/>
              </a:solidFill>
              <a:latin typeface="Roboto Mono"/>
              <a:ea typeface="Roboto Mono"/>
              <a:cs typeface="Roboto Mono"/>
              <a:sym typeface="Roboto Mono"/>
            </a:endParaRPr>
          </a:p>
          <a:p>
            <a:pPr indent="0" lvl="0" marL="0" rtl="0" algn="l">
              <a:lnSpc>
                <a:spcPct val="115000"/>
              </a:lnSpc>
              <a:spcBef>
                <a:spcPts val="0"/>
              </a:spcBef>
              <a:spcAft>
                <a:spcPts val="0"/>
              </a:spcAft>
              <a:buClr>
                <a:schemeClr val="dk1"/>
              </a:buClr>
              <a:buSzPts val="1100"/>
              <a:buFont typeface="Arial"/>
              <a:buNone/>
            </a:pPr>
            <a:r>
              <a:t/>
            </a:r>
            <a:endParaRPr sz="1500">
              <a:solidFill>
                <a:srgbClr val="172746"/>
              </a:solidFill>
              <a:latin typeface="Montserrat"/>
              <a:ea typeface="Montserrat"/>
              <a:cs typeface="Montserrat"/>
              <a:sym typeface="Montserrat"/>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6FF"/>
        </a:solidFill>
      </p:bgPr>
    </p:bg>
    <p:spTree>
      <p:nvGrpSpPr>
        <p:cNvPr id="270" name="Shape 270"/>
        <p:cNvGrpSpPr/>
        <p:nvPr/>
      </p:nvGrpSpPr>
      <p:grpSpPr>
        <a:xfrm>
          <a:off x="0" y="0"/>
          <a:ext cx="0" cy="0"/>
          <a:chOff x="0" y="0"/>
          <a:chExt cx="0" cy="0"/>
        </a:xfrm>
      </p:grpSpPr>
      <p:sp>
        <p:nvSpPr>
          <p:cNvPr id="271" name="Google Shape;271;g65381aaf6c_0_95"/>
          <p:cNvSpPr txBox="1"/>
          <p:nvPr>
            <p:ph type="title"/>
          </p:nvPr>
        </p:nvSpPr>
        <p:spPr>
          <a:xfrm>
            <a:off x="182550" y="216425"/>
            <a:ext cx="8730000" cy="685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3200"/>
              <a:buFont typeface="Arial"/>
              <a:buNone/>
            </a:pPr>
            <a:r>
              <a:rPr b="1" lang="en-US" sz="2500">
                <a:solidFill>
                  <a:srgbClr val="073763"/>
                </a:solidFill>
                <a:latin typeface="Montserrat"/>
                <a:ea typeface="Montserrat"/>
                <a:cs typeface="Montserrat"/>
                <a:sym typeface="Montserrat"/>
              </a:rPr>
              <a:t>Basic HTML Styling using CSS</a:t>
            </a:r>
            <a:endParaRPr b="1" sz="2500">
              <a:solidFill>
                <a:srgbClr val="073763"/>
              </a:solidFill>
              <a:latin typeface="Montserrat"/>
              <a:ea typeface="Montserrat"/>
              <a:cs typeface="Montserrat"/>
              <a:sym typeface="Montserrat"/>
            </a:endParaRPr>
          </a:p>
        </p:txBody>
      </p:sp>
      <p:sp>
        <p:nvSpPr>
          <p:cNvPr id="272" name="Google Shape;272;g65381aaf6c_0_95"/>
          <p:cNvSpPr/>
          <p:nvPr/>
        </p:nvSpPr>
        <p:spPr>
          <a:xfrm>
            <a:off x="-21250" y="4675900"/>
            <a:ext cx="9165300" cy="467700"/>
          </a:xfrm>
          <a:prstGeom prst="rect">
            <a:avLst/>
          </a:prstGeom>
          <a:solidFill>
            <a:srgbClr val="17274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 name="Google Shape;273;g65381aaf6c_0_95"/>
          <p:cNvSpPr txBox="1"/>
          <p:nvPr/>
        </p:nvSpPr>
        <p:spPr>
          <a:xfrm>
            <a:off x="593150" y="902225"/>
            <a:ext cx="7922100" cy="34299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t/>
            </a:r>
            <a:endParaRPr sz="1500">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Let’s try following properties:</a:t>
            </a:r>
            <a:endParaRPr sz="1500">
              <a:solidFill>
                <a:srgbClr val="172746"/>
              </a:solidFill>
              <a:latin typeface="Montserrat"/>
              <a:ea typeface="Montserrat"/>
              <a:cs typeface="Montserrat"/>
              <a:sym typeface="Montserrat"/>
            </a:endParaRPr>
          </a:p>
          <a:p>
            <a:pPr indent="-323850" lvl="0" marL="457200" marR="0" rtl="0" algn="l">
              <a:lnSpc>
                <a:spcPct val="115000"/>
              </a:lnSpc>
              <a:spcBef>
                <a:spcPts val="0"/>
              </a:spcBef>
              <a:spcAft>
                <a:spcPts val="0"/>
              </a:spcAft>
              <a:buClr>
                <a:srgbClr val="172746"/>
              </a:buClr>
              <a:buSzPts val="1500"/>
              <a:buFont typeface="Montserrat"/>
              <a:buChar char="●"/>
            </a:pPr>
            <a:r>
              <a:rPr lang="en-US" sz="1500">
                <a:solidFill>
                  <a:srgbClr val="172746"/>
                </a:solidFill>
                <a:latin typeface="Montserrat"/>
                <a:ea typeface="Montserrat"/>
                <a:cs typeface="Montserrat"/>
                <a:sym typeface="Montserrat"/>
              </a:rPr>
              <a:t>Font Size</a:t>
            </a:r>
            <a:endParaRPr sz="1500">
              <a:solidFill>
                <a:srgbClr val="172746"/>
              </a:solidFill>
              <a:latin typeface="Montserrat"/>
              <a:ea typeface="Montserrat"/>
              <a:cs typeface="Montserrat"/>
              <a:sym typeface="Montserrat"/>
            </a:endParaRPr>
          </a:p>
          <a:p>
            <a:pPr indent="-323850" lvl="0" marL="457200" marR="0" rtl="0" algn="l">
              <a:lnSpc>
                <a:spcPct val="115000"/>
              </a:lnSpc>
              <a:spcBef>
                <a:spcPts val="0"/>
              </a:spcBef>
              <a:spcAft>
                <a:spcPts val="0"/>
              </a:spcAft>
              <a:buClr>
                <a:srgbClr val="172746"/>
              </a:buClr>
              <a:buSzPts val="1500"/>
              <a:buFont typeface="Montserrat"/>
              <a:buChar char="●"/>
            </a:pPr>
            <a:r>
              <a:rPr lang="en-US" sz="1500">
                <a:solidFill>
                  <a:srgbClr val="172746"/>
                </a:solidFill>
                <a:latin typeface="Montserrat"/>
                <a:ea typeface="Montserrat"/>
                <a:cs typeface="Montserrat"/>
                <a:sym typeface="Montserrat"/>
              </a:rPr>
              <a:t>Font Color</a:t>
            </a:r>
            <a:endParaRPr sz="1500">
              <a:solidFill>
                <a:srgbClr val="172746"/>
              </a:solidFill>
              <a:latin typeface="Montserrat"/>
              <a:ea typeface="Montserrat"/>
              <a:cs typeface="Montserrat"/>
              <a:sym typeface="Montserrat"/>
            </a:endParaRPr>
          </a:p>
          <a:p>
            <a:pPr indent="-323850" lvl="0" marL="457200" marR="0" rtl="0" algn="l">
              <a:lnSpc>
                <a:spcPct val="115000"/>
              </a:lnSpc>
              <a:spcBef>
                <a:spcPts val="0"/>
              </a:spcBef>
              <a:spcAft>
                <a:spcPts val="0"/>
              </a:spcAft>
              <a:buClr>
                <a:srgbClr val="172746"/>
              </a:buClr>
              <a:buSzPts val="1500"/>
              <a:buFont typeface="Montserrat"/>
              <a:buChar char="●"/>
            </a:pPr>
            <a:r>
              <a:rPr lang="en-US" sz="1500">
                <a:solidFill>
                  <a:srgbClr val="172746"/>
                </a:solidFill>
                <a:latin typeface="Montserrat"/>
                <a:ea typeface="Montserrat"/>
                <a:cs typeface="Montserrat"/>
                <a:sym typeface="Montserrat"/>
              </a:rPr>
              <a:t>Custom Font</a:t>
            </a:r>
            <a:endParaRPr sz="1500">
              <a:solidFill>
                <a:srgbClr val="172746"/>
              </a:solidFill>
              <a:latin typeface="Montserrat"/>
              <a:ea typeface="Montserrat"/>
              <a:cs typeface="Montserrat"/>
              <a:sym typeface="Montserrat"/>
            </a:endParaRPr>
          </a:p>
          <a:p>
            <a:pPr indent="-323850" lvl="0" marL="457200" marR="0" rtl="0" algn="l">
              <a:lnSpc>
                <a:spcPct val="115000"/>
              </a:lnSpc>
              <a:spcBef>
                <a:spcPts val="0"/>
              </a:spcBef>
              <a:spcAft>
                <a:spcPts val="0"/>
              </a:spcAft>
              <a:buClr>
                <a:srgbClr val="172746"/>
              </a:buClr>
              <a:buSzPts val="1500"/>
              <a:buFont typeface="Montserrat"/>
              <a:buChar char="●"/>
            </a:pPr>
            <a:r>
              <a:rPr lang="en-US" sz="1500">
                <a:solidFill>
                  <a:srgbClr val="172746"/>
                </a:solidFill>
                <a:latin typeface="Montserrat"/>
                <a:ea typeface="Montserrat"/>
                <a:cs typeface="Montserrat"/>
                <a:sym typeface="Montserrat"/>
              </a:rPr>
              <a:t>Background Color</a:t>
            </a:r>
            <a:endParaRPr sz="1500">
              <a:solidFill>
                <a:srgbClr val="172746"/>
              </a:solidFill>
              <a:latin typeface="Montserrat"/>
              <a:ea typeface="Montserrat"/>
              <a:cs typeface="Montserrat"/>
              <a:sym typeface="Montserrat"/>
            </a:endParaRPr>
          </a:p>
          <a:p>
            <a:pPr indent="-323850" lvl="0" marL="457200" marR="0" rtl="0" algn="l">
              <a:lnSpc>
                <a:spcPct val="115000"/>
              </a:lnSpc>
              <a:spcBef>
                <a:spcPts val="0"/>
              </a:spcBef>
              <a:spcAft>
                <a:spcPts val="0"/>
              </a:spcAft>
              <a:buClr>
                <a:srgbClr val="172746"/>
              </a:buClr>
              <a:buSzPts val="1500"/>
              <a:buFont typeface="Montserrat"/>
              <a:buChar char="●"/>
            </a:pPr>
            <a:r>
              <a:rPr lang="en-US" sz="1500">
                <a:solidFill>
                  <a:srgbClr val="172746"/>
                </a:solidFill>
                <a:latin typeface="Montserrat"/>
                <a:ea typeface="Montserrat"/>
                <a:cs typeface="Montserrat"/>
                <a:sym typeface="Montserrat"/>
              </a:rPr>
              <a:t>Box Model</a:t>
            </a:r>
            <a:endParaRPr sz="1500">
              <a:solidFill>
                <a:srgbClr val="172746"/>
              </a:solidFill>
              <a:latin typeface="Montserrat"/>
              <a:ea typeface="Montserrat"/>
              <a:cs typeface="Montserrat"/>
              <a:sym typeface="Montserrat"/>
            </a:endParaRPr>
          </a:p>
          <a:p>
            <a:pPr indent="-323850" lvl="0" marL="457200" marR="0" rtl="0" algn="l">
              <a:lnSpc>
                <a:spcPct val="115000"/>
              </a:lnSpc>
              <a:spcBef>
                <a:spcPts val="0"/>
              </a:spcBef>
              <a:spcAft>
                <a:spcPts val="0"/>
              </a:spcAft>
              <a:buClr>
                <a:srgbClr val="172746"/>
              </a:buClr>
              <a:buSzPts val="1500"/>
              <a:buFont typeface="Montserrat"/>
              <a:buChar char="●"/>
            </a:pPr>
            <a:r>
              <a:rPr lang="en-US" sz="1500">
                <a:solidFill>
                  <a:srgbClr val="172746"/>
                </a:solidFill>
                <a:latin typeface="Montserrat"/>
                <a:ea typeface="Montserrat"/>
                <a:cs typeface="Montserrat"/>
                <a:sym typeface="Montserrat"/>
              </a:rPr>
              <a:t>Margin-xy</a:t>
            </a:r>
            <a:endParaRPr sz="1500">
              <a:solidFill>
                <a:srgbClr val="172746"/>
              </a:solidFill>
              <a:latin typeface="Montserrat"/>
              <a:ea typeface="Montserrat"/>
              <a:cs typeface="Montserrat"/>
              <a:sym typeface="Montserrat"/>
            </a:endParaRPr>
          </a:p>
          <a:p>
            <a:pPr indent="-323850" lvl="0" marL="457200" marR="0" rtl="0" algn="l">
              <a:lnSpc>
                <a:spcPct val="115000"/>
              </a:lnSpc>
              <a:spcBef>
                <a:spcPts val="0"/>
              </a:spcBef>
              <a:spcAft>
                <a:spcPts val="0"/>
              </a:spcAft>
              <a:buClr>
                <a:srgbClr val="172746"/>
              </a:buClr>
              <a:buSzPts val="1500"/>
              <a:buFont typeface="Montserrat"/>
              <a:buChar char="●"/>
            </a:pPr>
            <a:r>
              <a:rPr lang="en-US" sz="1500">
                <a:solidFill>
                  <a:srgbClr val="172746"/>
                </a:solidFill>
                <a:latin typeface="Montserrat"/>
                <a:ea typeface="Montserrat"/>
                <a:cs typeface="Montserrat"/>
                <a:sym typeface="Montserrat"/>
              </a:rPr>
              <a:t>Padding-xy</a:t>
            </a:r>
            <a:endParaRPr sz="1500">
              <a:solidFill>
                <a:srgbClr val="172746"/>
              </a:solidFill>
              <a:latin typeface="Montserrat"/>
              <a:ea typeface="Montserrat"/>
              <a:cs typeface="Montserrat"/>
              <a:sym typeface="Montserrat"/>
            </a:endParaRPr>
          </a:p>
          <a:p>
            <a:pPr indent="-323850" lvl="0" marL="457200" marR="0" rtl="0" algn="l">
              <a:lnSpc>
                <a:spcPct val="115000"/>
              </a:lnSpc>
              <a:spcBef>
                <a:spcPts val="0"/>
              </a:spcBef>
              <a:spcAft>
                <a:spcPts val="0"/>
              </a:spcAft>
              <a:buClr>
                <a:srgbClr val="172746"/>
              </a:buClr>
              <a:buSzPts val="1500"/>
              <a:buFont typeface="Montserrat"/>
              <a:buChar char="●"/>
            </a:pPr>
            <a:r>
              <a:rPr lang="en-US" sz="1500">
                <a:solidFill>
                  <a:srgbClr val="172746"/>
                </a:solidFill>
                <a:latin typeface="Montserrat"/>
                <a:ea typeface="Montserrat"/>
                <a:cs typeface="Montserrat"/>
                <a:sym typeface="Montserrat"/>
              </a:rPr>
              <a:t>Font Weight</a:t>
            </a:r>
            <a:endParaRPr sz="1500">
              <a:solidFill>
                <a:srgbClr val="172746"/>
              </a:solidFill>
              <a:latin typeface="Montserrat"/>
              <a:ea typeface="Montserrat"/>
              <a:cs typeface="Montserrat"/>
              <a:sym typeface="Montserrat"/>
            </a:endParaRPr>
          </a:p>
          <a:p>
            <a:pPr indent="-323850" lvl="0" marL="457200" marR="0" rtl="0" algn="l">
              <a:lnSpc>
                <a:spcPct val="115000"/>
              </a:lnSpc>
              <a:spcBef>
                <a:spcPts val="0"/>
              </a:spcBef>
              <a:spcAft>
                <a:spcPts val="0"/>
              </a:spcAft>
              <a:buClr>
                <a:srgbClr val="172746"/>
              </a:buClr>
              <a:buSzPts val="1500"/>
              <a:buFont typeface="Montserrat"/>
              <a:buChar char="●"/>
            </a:pPr>
            <a:r>
              <a:rPr lang="en-US" sz="1500">
                <a:solidFill>
                  <a:srgbClr val="172746"/>
                </a:solidFill>
                <a:latin typeface="Montserrat"/>
                <a:ea typeface="Montserrat"/>
                <a:cs typeface="Montserrat"/>
                <a:sym typeface="Montserrat"/>
              </a:rPr>
              <a:t>Border</a:t>
            </a:r>
            <a:endParaRPr sz="1500">
              <a:solidFill>
                <a:srgbClr val="172746"/>
              </a:solidFill>
              <a:latin typeface="Montserrat"/>
              <a:ea typeface="Montserrat"/>
              <a:cs typeface="Montserrat"/>
              <a:sym typeface="Montserrat"/>
            </a:endParaRPr>
          </a:p>
          <a:p>
            <a:pPr indent="-323850" lvl="0" marL="457200" marR="0" rtl="0" algn="l">
              <a:lnSpc>
                <a:spcPct val="115000"/>
              </a:lnSpc>
              <a:spcBef>
                <a:spcPts val="0"/>
              </a:spcBef>
              <a:spcAft>
                <a:spcPts val="0"/>
              </a:spcAft>
              <a:buClr>
                <a:srgbClr val="172746"/>
              </a:buClr>
              <a:buSzPts val="1500"/>
              <a:buFont typeface="Montserrat"/>
              <a:buChar char="●"/>
            </a:pPr>
            <a:r>
              <a:rPr lang="en-US" sz="1500">
                <a:solidFill>
                  <a:srgbClr val="172746"/>
                </a:solidFill>
                <a:latin typeface="Montserrat"/>
                <a:ea typeface="Montserrat"/>
                <a:cs typeface="Montserrat"/>
                <a:sym typeface="Montserrat"/>
              </a:rPr>
              <a:t>Border Radius</a:t>
            </a:r>
            <a:endParaRPr sz="1500">
              <a:solidFill>
                <a:srgbClr val="172746"/>
              </a:solidFill>
              <a:latin typeface="Montserrat"/>
              <a:ea typeface="Montserrat"/>
              <a:cs typeface="Montserrat"/>
              <a:sym typeface="Montserrat"/>
            </a:endParaRPr>
          </a:p>
          <a:p>
            <a:pPr indent="-323850" lvl="0" marL="457200" marR="0" rtl="0" algn="l">
              <a:lnSpc>
                <a:spcPct val="115000"/>
              </a:lnSpc>
              <a:spcBef>
                <a:spcPts val="0"/>
              </a:spcBef>
              <a:spcAft>
                <a:spcPts val="0"/>
              </a:spcAft>
              <a:buClr>
                <a:srgbClr val="172746"/>
              </a:buClr>
              <a:buSzPts val="1500"/>
              <a:buFont typeface="Montserrat"/>
              <a:buChar char="●"/>
            </a:pPr>
            <a:r>
              <a:rPr lang="en-US" sz="1500">
                <a:solidFill>
                  <a:srgbClr val="172746"/>
                </a:solidFill>
                <a:latin typeface="Montserrat"/>
                <a:ea typeface="Montserrat"/>
                <a:cs typeface="Montserrat"/>
                <a:sym typeface="Montserrat"/>
              </a:rPr>
              <a:t>Shadows</a:t>
            </a:r>
            <a:endParaRPr sz="1500">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Clr>
                <a:schemeClr val="dk1"/>
              </a:buClr>
              <a:buSzPts val="1100"/>
              <a:buFont typeface="Arial"/>
              <a:buNone/>
            </a:pPr>
            <a:r>
              <a:t/>
            </a:r>
            <a:endParaRPr sz="1500">
              <a:solidFill>
                <a:srgbClr val="172746"/>
              </a:solidFill>
              <a:latin typeface="Montserrat"/>
              <a:ea typeface="Montserrat"/>
              <a:cs typeface="Montserrat"/>
              <a:sym typeface="Montserrat"/>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6FF"/>
        </a:solidFill>
      </p:bgPr>
    </p:bg>
    <p:spTree>
      <p:nvGrpSpPr>
        <p:cNvPr id="277" name="Shape 277"/>
        <p:cNvGrpSpPr/>
        <p:nvPr/>
      </p:nvGrpSpPr>
      <p:grpSpPr>
        <a:xfrm>
          <a:off x="0" y="0"/>
          <a:ext cx="0" cy="0"/>
          <a:chOff x="0" y="0"/>
          <a:chExt cx="0" cy="0"/>
        </a:xfrm>
      </p:grpSpPr>
      <p:sp>
        <p:nvSpPr>
          <p:cNvPr id="278" name="Google Shape;278;g7cde538c53_0_187"/>
          <p:cNvSpPr txBox="1"/>
          <p:nvPr>
            <p:ph type="title"/>
          </p:nvPr>
        </p:nvSpPr>
        <p:spPr>
          <a:xfrm>
            <a:off x="182550" y="216425"/>
            <a:ext cx="8730000" cy="685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3200"/>
              <a:buFont typeface="Arial"/>
              <a:buNone/>
            </a:pPr>
            <a:r>
              <a:rPr b="1" lang="en-US" sz="2500">
                <a:solidFill>
                  <a:srgbClr val="073763"/>
                </a:solidFill>
                <a:latin typeface="Montserrat"/>
                <a:ea typeface="Montserrat"/>
                <a:cs typeface="Montserrat"/>
                <a:sym typeface="Montserrat"/>
              </a:rPr>
              <a:t>Introduction to the “class” attribute</a:t>
            </a:r>
            <a:endParaRPr b="1" sz="2500">
              <a:solidFill>
                <a:srgbClr val="073763"/>
              </a:solidFill>
              <a:latin typeface="Montserrat"/>
              <a:ea typeface="Montserrat"/>
              <a:cs typeface="Montserrat"/>
              <a:sym typeface="Montserrat"/>
            </a:endParaRPr>
          </a:p>
        </p:txBody>
      </p:sp>
      <p:sp>
        <p:nvSpPr>
          <p:cNvPr id="279" name="Google Shape;279;g7cde538c53_0_187"/>
          <p:cNvSpPr/>
          <p:nvPr/>
        </p:nvSpPr>
        <p:spPr>
          <a:xfrm>
            <a:off x="-21250" y="4675900"/>
            <a:ext cx="9165300" cy="467700"/>
          </a:xfrm>
          <a:prstGeom prst="rect">
            <a:avLst/>
          </a:prstGeom>
          <a:solidFill>
            <a:srgbClr val="17274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 name="Google Shape;280;g7cde538c53_0_187"/>
          <p:cNvSpPr txBox="1"/>
          <p:nvPr/>
        </p:nvSpPr>
        <p:spPr>
          <a:xfrm>
            <a:off x="593150" y="902225"/>
            <a:ext cx="7922100" cy="34299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HTML provides us with an attribute called “class” for adding same styles to multiple HTML elements.</a:t>
            </a:r>
            <a:endParaRPr sz="1500">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Clr>
                <a:schemeClr val="dk1"/>
              </a:buClr>
              <a:buSzPts val="1100"/>
              <a:buFont typeface="Arial"/>
              <a:buNone/>
            </a:pPr>
            <a:r>
              <a:t/>
            </a:r>
            <a:endParaRPr sz="1500">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Syntax:</a:t>
            </a:r>
            <a:endParaRPr sz="1500">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Clr>
                <a:schemeClr val="dk1"/>
              </a:buClr>
              <a:buSzPts val="1100"/>
              <a:buFont typeface="Arial"/>
              <a:buNone/>
            </a:pPr>
            <a:r>
              <a:rPr lang="en-US" sz="1500">
                <a:latin typeface="Roboto Mono"/>
                <a:ea typeface="Roboto Mono"/>
                <a:cs typeface="Roboto Mono"/>
                <a:sym typeface="Roboto Mono"/>
              </a:rPr>
              <a:t>&lt;h2 </a:t>
            </a:r>
            <a:r>
              <a:rPr lang="en-US" sz="1500">
                <a:solidFill>
                  <a:srgbClr val="9C27B0"/>
                </a:solidFill>
                <a:latin typeface="Roboto Mono"/>
                <a:ea typeface="Roboto Mono"/>
                <a:cs typeface="Roboto Mono"/>
                <a:sym typeface="Roboto Mono"/>
              </a:rPr>
              <a:t>class</a:t>
            </a:r>
            <a:r>
              <a:rPr lang="en-US" sz="1500">
                <a:solidFill>
                  <a:srgbClr val="37474F"/>
                </a:solidFill>
                <a:latin typeface="Roboto Mono"/>
                <a:ea typeface="Roboto Mono"/>
                <a:cs typeface="Roboto Mono"/>
                <a:sym typeface="Roboto Mono"/>
              </a:rPr>
              <a:t>=</a:t>
            </a:r>
            <a:r>
              <a:rPr lang="en-US" sz="1500">
                <a:solidFill>
                  <a:srgbClr val="388E3C"/>
                </a:solidFill>
                <a:latin typeface="Roboto Mono"/>
                <a:ea typeface="Roboto Mono"/>
                <a:cs typeface="Roboto Mono"/>
                <a:sym typeface="Roboto Mono"/>
              </a:rPr>
              <a:t>”top-heading”</a:t>
            </a:r>
            <a:r>
              <a:rPr lang="en-US" sz="1500">
                <a:latin typeface="Roboto Mono"/>
                <a:ea typeface="Roboto Mono"/>
                <a:cs typeface="Roboto Mono"/>
                <a:sym typeface="Roboto Mono"/>
              </a:rPr>
              <a:t>&gt;Main Heading 1&lt;/h2&gt;</a:t>
            </a:r>
            <a:endParaRPr sz="1500">
              <a:latin typeface="Roboto Mono"/>
              <a:ea typeface="Roboto Mono"/>
              <a:cs typeface="Roboto Mono"/>
              <a:sym typeface="Roboto Mono"/>
            </a:endParaRPr>
          </a:p>
          <a:p>
            <a:pPr indent="0" lvl="0" marL="0" marR="0" rtl="0" algn="l">
              <a:lnSpc>
                <a:spcPct val="115000"/>
              </a:lnSpc>
              <a:spcBef>
                <a:spcPts val="0"/>
              </a:spcBef>
              <a:spcAft>
                <a:spcPts val="0"/>
              </a:spcAft>
              <a:buClr>
                <a:schemeClr val="dk1"/>
              </a:buClr>
              <a:buSzPts val="1100"/>
              <a:buFont typeface="Arial"/>
              <a:buNone/>
            </a:pPr>
            <a:r>
              <a:t/>
            </a:r>
            <a:endParaRPr sz="1200">
              <a:solidFill>
                <a:srgbClr val="3F51B5"/>
              </a:solidFill>
              <a:latin typeface="Roboto Mono"/>
              <a:ea typeface="Roboto Mono"/>
              <a:cs typeface="Roboto Mono"/>
              <a:sym typeface="Roboto Mono"/>
            </a:endParaRPr>
          </a:p>
          <a:p>
            <a:pPr indent="0" lvl="0" marL="0" marR="0" rtl="0" algn="l">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For example:</a:t>
            </a:r>
            <a:endParaRPr sz="1200">
              <a:solidFill>
                <a:srgbClr val="3F51B5"/>
              </a:solidFill>
              <a:latin typeface="Roboto Mono"/>
              <a:ea typeface="Roboto Mono"/>
              <a:cs typeface="Roboto Mono"/>
              <a:sym typeface="Roboto Mono"/>
            </a:endParaRPr>
          </a:p>
          <a:p>
            <a:pPr indent="0" lvl="0" marL="0" marR="0" rtl="0" algn="l">
              <a:lnSpc>
                <a:spcPct val="115000"/>
              </a:lnSpc>
              <a:spcBef>
                <a:spcPts val="0"/>
              </a:spcBef>
              <a:spcAft>
                <a:spcPts val="0"/>
              </a:spcAft>
              <a:buClr>
                <a:schemeClr val="dk1"/>
              </a:buClr>
              <a:buSzPts val="1100"/>
              <a:buFont typeface="Arial"/>
              <a:buNone/>
            </a:pPr>
            <a:r>
              <a:rPr lang="en-US" sz="1500">
                <a:solidFill>
                  <a:srgbClr val="3F51B5"/>
                </a:solidFill>
                <a:latin typeface="Roboto Mono"/>
                <a:ea typeface="Roboto Mono"/>
                <a:cs typeface="Roboto Mono"/>
                <a:sym typeface="Roboto Mono"/>
              </a:rPr>
              <a:t>&lt;h2</a:t>
            </a:r>
            <a:r>
              <a:rPr lang="en-US" sz="1500">
                <a:solidFill>
                  <a:srgbClr val="37474F"/>
                </a:solidFill>
                <a:latin typeface="Roboto Mono"/>
                <a:ea typeface="Roboto Mono"/>
                <a:cs typeface="Roboto Mono"/>
                <a:sym typeface="Roboto Mono"/>
              </a:rPr>
              <a:t> </a:t>
            </a:r>
            <a:r>
              <a:rPr lang="en-US" sz="1500">
                <a:solidFill>
                  <a:srgbClr val="9C27B0"/>
                </a:solidFill>
                <a:latin typeface="Roboto Mono"/>
                <a:ea typeface="Roboto Mono"/>
                <a:cs typeface="Roboto Mono"/>
                <a:sym typeface="Roboto Mono"/>
              </a:rPr>
              <a:t>class</a:t>
            </a:r>
            <a:r>
              <a:rPr lang="en-US" sz="1500">
                <a:solidFill>
                  <a:srgbClr val="37474F"/>
                </a:solidFill>
                <a:latin typeface="Roboto Mono"/>
                <a:ea typeface="Roboto Mono"/>
                <a:cs typeface="Roboto Mono"/>
                <a:sym typeface="Roboto Mono"/>
              </a:rPr>
              <a:t>=</a:t>
            </a:r>
            <a:r>
              <a:rPr lang="en-US" sz="1500">
                <a:solidFill>
                  <a:srgbClr val="388E3C"/>
                </a:solidFill>
                <a:latin typeface="Roboto Mono"/>
                <a:ea typeface="Roboto Mono"/>
                <a:cs typeface="Roboto Mono"/>
                <a:sym typeface="Roboto Mono"/>
              </a:rPr>
              <a:t>”top-heading”</a:t>
            </a:r>
            <a:r>
              <a:rPr lang="en-US" sz="1500">
                <a:solidFill>
                  <a:srgbClr val="3F51B5"/>
                </a:solidFill>
                <a:latin typeface="Roboto Mono"/>
                <a:ea typeface="Roboto Mono"/>
                <a:cs typeface="Roboto Mono"/>
                <a:sym typeface="Roboto Mono"/>
              </a:rPr>
              <a:t>&gt;</a:t>
            </a:r>
            <a:r>
              <a:rPr lang="en-US" sz="1500">
                <a:solidFill>
                  <a:srgbClr val="37474F"/>
                </a:solidFill>
                <a:latin typeface="Roboto Mono"/>
                <a:ea typeface="Roboto Mono"/>
                <a:cs typeface="Roboto Mono"/>
                <a:sym typeface="Roboto Mono"/>
              </a:rPr>
              <a:t>Main Heading 1</a:t>
            </a:r>
            <a:r>
              <a:rPr lang="en-US" sz="1500">
                <a:solidFill>
                  <a:srgbClr val="3F51B5"/>
                </a:solidFill>
                <a:latin typeface="Roboto Mono"/>
                <a:ea typeface="Roboto Mono"/>
                <a:cs typeface="Roboto Mono"/>
                <a:sym typeface="Roboto Mono"/>
              </a:rPr>
              <a:t>&lt;/h2&gt;</a:t>
            </a:r>
            <a:endParaRPr sz="1500">
              <a:solidFill>
                <a:srgbClr val="37474F"/>
              </a:solidFill>
              <a:latin typeface="Roboto Mono"/>
              <a:ea typeface="Roboto Mono"/>
              <a:cs typeface="Roboto Mono"/>
              <a:sym typeface="Roboto Mono"/>
            </a:endParaRPr>
          </a:p>
          <a:p>
            <a:pPr indent="0" lvl="0" marL="0" marR="0" rtl="0" algn="l">
              <a:lnSpc>
                <a:spcPct val="115000"/>
              </a:lnSpc>
              <a:spcBef>
                <a:spcPts val="0"/>
              </a:spcBef>
              <a:spcAft>
                <a:spcPts val="0"/>
              </a:spcAft>
              <a:buClr>
                <a:schemeClr val="dk1"/>
              </a:buClr>
              <a:buSzPts val="1100"/>
              <a:buFont typeface="Arial"/>
              <a:buNone/>
            </a:pPr>
            <a:r>
              <a:rPr lang="en-US" sz="1500">
                <a:solidFill>
                  <a:srgbClr val="3F51B5"/>
                </a:solidFill>
                <a:latin typeface="Roboto Mono"/>
                <a:ea typeface="Roboto Mono"/>
                <a:cs typeface="Roboto Mono"/>
                <a:sym typeface="Roboto Mono"/>
              </a:rPr>
              <a:t>&lt;h2</a:t>
            </a:r>
            <a:r>
              <a:rPr lang="en-US" sz="1500">
                <a:solidFill>
                  <a:srgbClr val="37474F"/>
                </a:solidFill>
                <a:latin typeface="Roboto Mono"/>
                <a:ea typeface="Roboto Mono"/>
                <a:cs typeface="Roboto Mono"/>
                <a:sym typeface="Roboto Mono"/>
              </a:rPr>
              <a:t> </a:t>
            </a:r>
            <a:r>
              <a:rPr lang="en-US" sz="1500">
                <a:solidFill>
                  <a:srgbClr val="9C27B0"/>
                </a:solidFill>
                <a:latin typeface="Roboto Mono"/>
                <a:ea typeface="Roboto Mono"/>
                <a:cs typeface="Roboto Mono"/>
                <a:sym typeface="Roboto Mono"/>
              </a:rPr>
              <a:t>class</a:t>
            </a:r>
            <a:r>
              <a:rPr lang="en-US" sz="1500">
                <a:solidFill>
                  <a:srgbClr val="37474F"/>
                </a:solidFill>
                <a:latin typeface="Roboto Mono"/>
                <a:ea typeface="Roboto Mono"/>
                <a:cs typeface="Roboto Mono"/>
                <a:sym typeface="Roboto Mono"/>
              </a:rPr>
              <a:t>=</a:t>
            </a:r>
            <a:r>
              <a:rPr lang="en-US" sz="1500">
                <a:solidFill>
                  <a:srgbClr val="388E3C"/>
                </a:solidFill>
                <a:latin typeface="Roboto Mono"/>
                <a:ea typeface="Roboto Mono"/>
                <a:cs typeface="Roboto Mono"/>
                <a:sym typeface="Roboto Mono"/>
              </a:rPr>
              <a:t>”top-heading”</a:t>
            </a:r>
            <a:r>
              <a:rPr lang="en-US" sz="1500">
                <a:solidFill>
                  <a:srgbClr val="3F51B5"/>
                </a:solidFill>
                <a:latin typeface="Roboto Mono"/>
                <a:ea typeface="Roboto Mono"/>
                <a:cs typeface="Roboto Mono"/>
                <a:sym typeface="Roboto Mono"/>
              </a:rPr>
              <a:t>&gt;</a:t>
            </a:r>
            <a:r>
              <a:rPr lang="en-US" sz="1500">
                <a:solidFill>
                  <a:srgbClr val="37474F"/>
                </a:solidFill>
                <a:latin typeface="Roboto Mono"/>
                <a:ea typeface="Roboto Mono"/>
                <a:cs typeface="Roboto Mono"/>
                <a:sym typeface="Roboto Mono"/>
              </a:rPr>
              <a:t>Main Heading 2</a:t>
            </a:r>
            <a:r>
              <a:rPr lang="en-US" sz="1500">
                <a:solidFill>
                  <a:srgbClr val="3F51B5"/>
                </a:solidFill>
                <a:latin typeface="Roboto Mono"/>
                <a:ea typeface="Roboto Mono"/>
                <a:cs typeface="Roboto Mono"/>
                <a:sym typeface="Roboto Mono"/>
              </a:rPr>
              <a:t>&lt;/h2&gt;</a:t>
            </a:r>
            <a:endParaRPr sz="1500">
              <a:solidFill>
                <a:srgbClr val="37474F"/>
              </a:solidFill>
              <a:latin typeface="Roboto Mono"/>
              <a:ea typeface="Roboto Mono"/>
              <a:cs typeface="Roboto Mono"/>
              <a:sym typeface="Roboto Mono"/>
            </a:endParaRPr>
          </a:p>
          <a:p>
            <a:pPr indent="0" lvl="0" marL="0" marR="0" rtl="0" algn="l">
              <a:lnSpc>
                <a:spcPct val="115000"/>
              </a:lnSpc>
              <a:spcBef>
                <a:spcPts val="0"/>
              </a:spcBef>
              <a:spcAft>
                <a:spcPts val="0"/>
              </a:spcAft>
              <a:buClr>
                <a:schemeClr val="dk1"/>
              </a:buClr>
              <a:buSzPts val="1100"/>
              <a:buFont typeface="Arial"/>
              <a:buNone/>
            </a:pPr>
            <a:r>
              <a:rPr lang="en-US" sz="1500">
                <a:solidFill>
                  <a:srgbClr val="3F51B5"/>
                </a:solidFill>
                <a:latin typeface="Roboto Mono"/>
                <a:ea typeface="Roboto Mono"/>
                <a:cs typeface="Roboto Mono"/>
                <a:sym typeface="Roboto Mono"/>
              </a:rPr>
              <a:t>&lt;h2</a:t>
            </a:r>
            <a:r>
              <a:rPr lang="en-US" sz="1500">
                <a:solidFill>
                  <a:srgbClr val="37474F"/>
                </a:solidFill>
                <a:latin typeface="Roboto Mono"/>
                <a:ea typeface="Roboto Mono"/>
                <a:cs typeface="Roboto Mono"/>
                <a:sym typeface="Roboto Mono"/>
              </a:rPr>
              <a:t> </a:t>
            </a:r>
            <a:r>
              <a:rPr lang="en-US" sz="1500">
                <a:solidFill>
                  <a:srgbClr val="9C27B0"/>
                </a:solidFill>
                <a:latin typeface="Roboto Mono"/>
                <a:ea typeface="Roboto Mono"/>
                <a:cs typeface="Roboto Mono"/>
                <a:sym typeface="Roboto Mono"/>
              </a:rPr>
              <a:t>class</a:t>
            </a:r>
            <a:r>
              <a:rPr lang="en-US" sz="1500">
                <a:solidFill>
                  <a:srgbClr val="37474F"/>
                </a:solidFill>
                <a:latin typeface="Roboto Mono"/>
                <a:ea typeface="Roboto Mono"/>
                <a:cs typeface="Roboto Mono"/>
                <a:sym typeface="Roboto Mono"/>
              </a:rPr>
              <a:t>=</a:t>
            </a:r>
            <a:r>
              <a:rPr lang="en-US" sz="1500">
                <a:solidFill>
                  <a:srgbClr val="388E3C"/>
                </a:solidFill>
                <a:latin typeface="Roboto Mono"/>
                <a:ea typeface="Roboto Mono"/>
                <a:cs typeface="Roboto Mono"/>
                <a:sym typeface="Roboto Mono"/>
              </a:rPr>
              <a:t>”top-heading”</a:t>
            </a:r>
            <a:r>
              <a:rPr lang="en-US" sz="1500">
                <a:solidFill>
                  <a:srgbClr val="3F51B5"/>
                </a:solidFill>
                <a:latin typeface="Roboto Mono"/>
                <a:ea typeface="Roboto Mono"/>
                <a:cs typeface="Roboto Mono"/>
                <a:sym typeface="Roboto Mono"/>
              </a:rPr>
              <a:t>&gt;</a:t>
            </a:r>
            <a:r>
              <a:rPr lang="en-US" sz="1500">
                <a:solidFill>
                  <a:srgbClr val="37474F"/>
                </a:solidFill>
                <a:latin typeface="Roboto Mono"/>
                <a:ea typeface="Roboto Mono"/>
                <a:cs typeface="Roboto Mono"/>
                <a:sym typeface="Roboto Mono"/>
              </a:rPr>
              <a:t>Main Heading 3</a:t>
            </a:r>
            <a:r>
              <a:rPr lang="en-US" sz="1500">
                <a:solidFill>
                  <a:srgbClr val="3F51B5"/>
                </a:solidFill>
                <a:latin typeface="Roboto Mono"/>
                <a:ea typeface="Roboto Mono"/>
                <a:cs typeface="Roboto Mono"/>
                <a:sym typeface="Roboto Mono"/>
              </a:rPr>
              <a:t>&lt;/h2&gt;</a:t>
            </a:r>
            <a:endParaRPr sz="1500">
              <a:solidFill>
                <a:srgbClr val="37474F"/>
              </a:solidFill>
              <a:latin typeface="Roboto Mono"/>
              <a:ea typeface="Roboto Mono"/>
              <a:cs typeface="Roboto Mono"/>
              <a:sym typeface="Roboto Mono"/>
            </a:endParaRPr>
          </a:p>
          <a:p>
            <a:pPr indent="0" lvl="0" marL="0" rtl="0" algn="l">
              <a:lnSpc>
                <a:spcPct val="150000"/>
              </a:lnSpc>
              <a:spcBef>
                <a:spcPts val="0"/>
              </a:spcBef>
              <a:spcAft>
                <a:spcPts val="0"/>
              </a:spcAft>
              <a:buClr>
                <a:schemeClr val="dk1"/>
              </a:buClr>
              <a:buSzPts val="1100"/>
              <a:buFont typeface="Arial"/>
              <a:buNone/>
            </a:pPr>
            <a:r>
              <a:rPr lang="en-US" sz="1500">
                <a:solidFill>
                  <a:srgbClr val="3F51B5"/>
                </a:solidFill>
                <a:latin typeface="Roboto Mono"/>
                <a:ea typeface="Roboto Mono"/>
                <a:cs typeface="Roboto Mono"/>
                <a:sym typeface="Roboto Mono"/>
              </a:rPr>
              <a:t>&lt;h2</a:t>
            </a:r>
            <a:r>
              <a:rPr lang="en-US" sz="1500">
                <a:solidFill>
                  <a:srgbClr val="37474F"/>
                </a:solidFill>
                <a:latin typeface="Roboto Mono"/>
                <a:ea typeface="Roboto Mono"/>
                <a:cs typeface="Roboto Mono"/>
                <a:sym typeface="Roboto Mono"/>
              </a:rPr>
              <a:t> </a:t>
            </a:r>
            <a:r>
              <a:rPr lang="en-US" sz="1500">
                <a:solidFill>
                  <a:srgbClr val="9C27B0"/>
                </a:solidFill>
                <a:latin typeface="Roboto Mono"/>
                <a:ea typeface="Roboto Mono"/>
                <a:cs typeface="Roboto Mono"/>
                <a:sym typeface="Roboto Mono"/>
              </a:rPr>
              <a:t>class</a:t>
            </a:r>
            <a:r>
              <a:rPr lang="en-US" sz="1500">
                <a:solidFill>
                  <a:srgbClr val="37474F"/>
                </a:solidFill>
                <a:latin typeface="Roboto Mono"/>
                <a:ea typeface="Roboto Mono"/>
                <a:cs typeface="Roboto Mono"/>
                <a:sym typeface="Roboto Mono"/>
              </a:rPr>
              <a:t>=</a:t>
            </a:r>
            <a:r>
              <a:rPr lang="en-US" sz="1500">
                <a:solidFill>
                  <a:srgbClr val="388E3C"/>
                </a:solidFill>
                <a:latin typeface="Roboto Mono"/>
                <a:ea typeface="Roboto Mono"/>
                <a:cs typeface="Roboto Mono"/>
                <a:sym typeface="Roboto Mono"/>
              </a:rPr>
              <a:t>”top-heading”</a:t>
            </a:r>
            <a:r>
              <a:rPr lang="en-US" sz="1500">
                <a:solidFill>
                  <a:srgbClr val="3F51B5"/>
                </a:solidFill>
                <a:latin typeface="Roboto Mono"/>
                <a:ea typeface="Roboto Mono"/>
                <a:cs typeface="Roboto Mono"/>
                <a:sym typeface="Roboto Mono"/>
              </a:rPr>
              <a:t>&gt;</a:t>
            </a:r>
            <a:r>
              <a:rPr lang="en-US" sz="1500">
                <a:solidFill>
                  <a:srgbClr val="37474F"/>
                </a:solidFill>
                <a:latin typeface="Roboto Mono"/>
                <a:ea typeface="Roboto Mono"/>
                <a:cs typeface="Roboto Mono"/>
                <a:sym typeface="Roboto Mono"/>
              </a:rPr>
              <a:t>Main Heading 4</a:t>
            </a:r>
            <a:r>
              <a:rPr lang="en-US" sz="1500">
                <a:solidFill>
                  <a:srgbClr val="3F51B5"/>
                </a:solidFill>
                <a:latin typeface="Roboto Mono"/>
                <a:ea typeface="Roboto Mono"/>
                <a:cs typeface="Roboto Mono"/>
                <a:sym typeface="Roboto Mono"/>
              </a:rPr>
              <a:t>&lt;/h2&gt;</a:t>
            </a:r>
            <a:endParaRPr sz="1500">
              <a:solidFill>
                <a:srgbClr val="172746"/>
              </a:solidFill>
              <a:latin typeface="Montserrat"/>
              <a:ea typeface="Montserrat"/>
              <a:cs typeface="Montserrat"/>
              <a:sym typeface="Montserra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pic>
        <p:nvPicPr>
          <p:cNvPr id="119" name="Google Shape;119;g6548aeef45_0_6"/>
          <p:cNvPicPr preferRelativeResize="0"/>
          <p:nvPr/>
        </p:nvPicPr>
        <p:blipFill>
          <a:blip r:embed="rId3">
            <a:alphaModFix/>
          </a:blip>
          <a:stretch>
            <a:fillRect/>
          </a:stretch>
        </p:blipFill>
        <p:spPr>
          <a:xfrm>
            <a:off x="0" y="-10710"/>
            <a:ext cx="9144000" cy="51435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6FF"/>
        </a:solidFill>
      </p:bgPr>
    </p:bg>
    <p:spTree>
      <p:nvGrpSpPr>
        <p:cNvPr id="284" name="Shape 284"/>
        <p:cNvGrpSpPr/>
        <p:nvPr/>
      </p:nvGrpSpPr>
      <p:grpSpPr>
        <a:xfrm>
          <a:off x="0" y="0"/>
          <a:ext cx="0" cy="0"/>
          <a:chOff x="0" y="0"/>
          <a:chExt cx="0" cy="0"/>
        </a:xfrm>
      </p:grpSpPr>
      <p:sp>
        <p:nvSpPr>
          <p:cNvPr id="285" name="Google Shape;285;g7cde538c53_0_12"/>
          <p:cNvSpPr txBox="1"/>
          <p:nvPr>
            <p:ph type="title"/>
          </p:nvPr>
        </p:nvSpPr>
        <p:spPr>
          <a:xfrm>
            <a:off x="182550" y="140225"/>
            <a:ext cx="8730000" cy="685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3200"/>
              <a:buFont typeface="Arial"/>
              <a:buNone/>
            </a:pPr>
            <a:r>
              <a:rPr b="1" lang="en-US" sz="2500">
                <a:solidFill>
                  <a:srgbClr val="073763"/>
                </a:solidFill>
                <a:latin typeface="Montserrat"/>
                <a:ea typeface="Montserrat"/>
                <a:cs typeface="Montserrat"/>
                <a:sym typeface="Montserrat"/>
              </a:rPr>
              <a:t>Box  Model</a:t>
            </a:r>
            <a:endParaRPr b="1" sz="2500">
              <a:solidFill>
                <a:srgbClr val="073763"/>
              </a:solidFill>
              <a:latin typeface="Montserrat"/>
              <a:ea typeface="Montserrat"/>
              <a:cs typeface="Montserrat"/>
              <a:sym typeface="Montserrat"/>
            </a:endParaRPr>
          </a:p>
        </p:txBody>
      </p:sp>
      <p:sp>
        <p:nvSpPr>
          <p:cNvPr id="286" name="Google Shape;286;g7cde538c53_0_12"/>
          <p:cNvSpPr/>
          <p:nvPr/>
        </p:nvSpPr>
        <p:spPr>
          <a:xfrm>
            <a:off x="-21250" y="4675900"/>
            <a:ext cx="9165300" cy="467700"/>
          </a:xfrm>
          <a:prstGeom prst="rect">
            <a:avLst/>
          </a:prstGeom>
          <a:solidFill>
            <a:srgbClr val="17274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87" name="Google Shape;287;g7cde538c53_0_12"/>
          <p:cNvPicPr preferRelativeResize="0"/>
          <p:nvPr/>
        </p:nvPicPr>
        <p:blipFill>
          <a:blip r:embed="rId3">
            <a:alphaModFix/>
          </a:blip>
          <a:stretch>
            <a:fillRect/>
          </a:stretch>
        </p:blipFill>
        <p:spPr>
          <a:xfrm>
            <a:off x="1178061" y="742975"/>
            <a:ext cx="6787875" cy="38182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6FF"/>
        </a:solidFill>
      </p:bgPr>
    </p:bg>
    <p:spTree>
      <p:nvGrpSpPr>
        <p:cNvPr id="291" name="Shape 291"/>
        <p:cNvGrpSpPr/>
        <p:nvPr/>
      </p:nvGrpSpPr>
      <p:grpSpPr>
        <a:xfrm>
          <a:off x="0" y="0"/>
          <a:ext cx="0" cy="0"/>
          <a:chOff x="0" y="0"/>
          <a:chExt cx="0" cy="0"/>
        </a:xfrm>
      </p:grpSpPr>
      <p:sp>
        <p:nvSpPr>
          <p:cNvPr id="292" name="Google Shape;292;g7cde538c53_0_130"/>
          <p:cNvSpPr txBox="1"/>
          <p:nvPr>
            <p:ph type="title"/>
          </p:nvPr>
        </p:nvSpPr>
        <p:spPr>
          <a:xfrm>
            <a:off x="182550" y="216425"/>
            <a:ext cx="8730000" cy="685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3200"/>
              <a:buFont typeface="Arial"/>
              <a:buNone/>
            </a:pPr>
            <a:r>
              <a:rPr b="1" lang="en-US" sz="2500">
                <a:solidFill>
                  <a:srgbClr val="073763"/>
                </a:solidFill>
                <a:latin typeface="Montserrat"/>
                <a:ea typeface="Montserrat"/>
                <a:cs typeface="Montserrat"/>
                <a:sym typeface="Montserrat"/>
              </a:rPr>
              <a:t>Padding &amp; Margin</a:t>
            </a:r>
            <a:endParaRPr b="1" sz="2500">
              <a:solidFill>
                <a:srgbClr val="073763"/>
              </a:solidFill>
              <a:latin typeface="Montserrat"/>
              <a:ea typeface="Montserrat"/>
              <a:cs typeface="Montserrat"/>
              <a:sym typeface="Montserrat"/>
            </a:endParaRPr>
          </a:p>
        </p:txBody>
      </p:sp>
      <p:sp>
        <p:nvSpPr>
          <p:cNvPr id="293" name="Google Shape;293;g7cde538c53_0_130"/>
          <p:cNvSpPr/>
          <p:nvPr/>
        </p:nvSpPr>
        <p:spPr>
          <a:xfrm>
            <a:off x="-21250" y="4675900"/>
            <a:ext cx="9165300" cy="467700"/>
          </a:xfrm>
          <a:prstGeom prst="rect">
            <a:avLst/>
          </a:prstGeom>
          <a:solidFill>
            <a:srgbClr val="17274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 name="Google Shape;294;g7cde538c53_0_130"/>
          <p:cNvSpPr txBox="1"/>
          <p:nvPr/>
        </p:nvSpPr>
        <p:spPr>
          <a:xfrm>
            <a:off x="593150" y="902225"/>
            <a:ext cx="7922100" cy="34299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lang="en-US" sz="1500">
                <a:solidFill>
                  <a:srgbClr val="172746"/>
                </a:solidFill>
                <a:latin typeface="Montserrat"/>
                <a:ea typeface="Montserrat"/>
                <a:cs typeface="Montserrat"/>
                <a:sym typeface="Montserrat"/>
              </a:rPr>
              <a:t>Padding:</a:t>
            </a:r>
            <a:endParaRPr sz="1500">
              <a:solidFill>
                <a:srgbClr val="172746"/>
              </a:solidFill>
              <a:latin typeface="Montserrat"/>
              <a:ea typeface="Montserrat"/>
              <a:cs typeface="Montserrat"/>
              <a:sym typeface="Montserrat"/>
            </a:endParaRPr>
          </a:p>
          <a:p>
            <a:pPr indent="-323850" lvl="0" marL="457200" marR="0" rtl="0" algn="l">
              <a:lnSpc>
                <a:spcPct val="115000"/>
              </a:lnSpc>
              <a:spcBef>
                <a:spcPts val="0"/>
              </a:spcBef>
              <a:spcAft>
                <a:spcPts val="0"/>
              </a:spcAft>
              <a:buClr>
                <a:srgbClr val="172746"/>
              </a:buClr>
              <a:buSzPts val="1500"/>
              <a:buFont typeface="Montserrat"/>
              <a:buChar char="●"/>
            </a:pPr>
            <a:r>
              <a:rPr lang="en-US" sz="1500">
                <a:solidFill>
                  <a:srgbClr val="172746"/>
                </a:solidFill>
                <a:latin typeface="Montserrat"/>
                <a:ea typeface="Montserrat"/>
                <a:cs typeface="Montserrat"/>
                <a:sym typeface="Montserrat"/>
              </a:rPr>
              <a:t>padding: 16px;</a:t>
            </a:r>
            <a:endParaRPr sz="1500">
              <a:solidFill>
                <a:srgbClr val="172746"/>
              </a:solidFill>
              <a:latin typeface="Montserrat"/>
              <a:ea typeface="Montserrat"/>
              <a:cs typeface="Montserrat"/>
              <a:sym typeface="Montserrat"/>
            </a:endParaRPr>
          </a:p>
          <a:p>
            <a:pPr indent="-323850" lvl="0" marL="457200" marR="0" rtl="0" algn="l">
              <a:lnSpc>
                <a:spcPct val="115000"/>
              </a:lnSpc>
              <a:spcBef>
                <a:spcPts val="0"/>
              </a:spcBef>
              <a:spcAft>
                <a:spcPts val="0"/>
              </a:spcAft>
              <a:buClr>
                <a:srgbClr val="172746"/>
              </a:buClr>
              <a:buSzPts val="1500"/>
              <a:buFont typeface="Montserrat"/>
              <a:buChar char="●"/>
            </a:pPr>
            <a:r>
              <a:rPr lang="en-US" sz="1500">
                <a:solidFill>
                  <a:srgbClr val="172746"/>
                </a:solidFill>
                <a:latin typeface="Montserrat"/>
                <a:ea typeface="Montserrat"/>
                <a:cs typeface="Montserrat"/>
                <a:sym typeface="Montserrat"/>
              </a:rPr>
              <a:t>padding-top, right, bottom, left.</a:t>
            </a:r>
            <a:endParaRPr sz="1500">
              <a:solidFill>
                <a:srgbClr val="172746"/>
              </a:solidFill>
              <a:latin typeface="Montserrat"/>
              <a:ea typeface="Montserrat"/>
              <a:cs typeface="Montserrat"/>
              <a:sym typeface="Montserrat"/>
            </a:endParaRPr>
          </a:p>
          <a:p>
            <a:pPr indent="-323850" lvl="0" marL="457200" marR="0" rtl="0" algn="l">
              <a:lnSpc>
                <a:spcPct val="115000"/>
              </a:lnSpc>
              <a:spcBef>
                <a:spcPts val="0"/>
              </a:spcBef>
              <a:spcAft>
                <a:spcPts val="0"/>
              </a:spcAft>
              <a:buClr>
                <a:srgbClr val="172746"/>
              </a:buClr>
              <a:buSzPts val="1500"/>
              <a:buFont typeface="Montserrat"/>
              <a:buChar char="●"/>
            </a:pPr>
            <a:r>
              <a:rPr lang="en-US" sz="1500">
                <a:solidFill>
                  <a:srgbClr val="172746"/>
                </a:solidFill>
                <a:latin typeface="Montserrat"/>
                <a:ea typeface="Montserrat"/>
                <a:cs typeface="Montserrat"/>
                <a:sym typeface="Montserrat"/>
              </a:rPr>
              <a:t>padding: 12px 16px 20px 24px</a:t>
            </a:r>
            <a:endParaRPr sz="1500">
              <a:solidFill>
                <a:srgbClr val="172746"/>
              </a:solidFill>
              <a:latin typeface="Montserrat"/>
              <a:ea typeface="Montserrat"/>
              <a:cs typeface="Montserrat"/>
              <a:sym typeface="Montserrat"/>
            </a:endParaRPr>
          </a:p>
          <a:p>
            <a:pPr indent="-323850" lvl="0" marL="457200" marR="0" rtl="0" algn="l">
              <a:lnSpc>
                <a:spcPct val="115000"/>
              </a:lnSpc>
              <a:spcBef>
                <a:spcPts val="0"/>
              </a:spcBef>
              <a:spcAft>
                <a:spcPts val="0"/>
              </a:spcAft>
              <a:buClr>
                <a:srgbClr val="172746"/>
              </a:buClr>
              <a:buSzPts val="1500"/>
              <a:buFont typeface="Montserrat"/>
              <a:buChar char="●"/>
            </a:pPr>
            <a:r>
              <a:rPr lang="en-US" sz="1500">
                <a:solidFill>
                  <a:srgbClr val="172746"/>
                </a:solidFill>
                <a:latin typeface="Montserrat"/>
                <a:ea typeface="Montserrat"/>
                <a:cs typeface="Montserrat"/>
                <a:sym typeface="Montserrat"/>
              </a:rPr>
              <a:t>padding: 12px 24px 12px 24px; -&gt; padding: 12px 24px;</a:t>
            </a:r>
            <a:endParaRPr sz="1500">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Clr>
                <a:schemeClr val="dk1"/>
              </a:buClr>
              <a:buSzPts val="1100"/>
              <a:buFont typeface="Arial"/>
              <a:buNone/>
            </a:pPr>
            <a:r>
              <a:t/>
            </a:r>
            <a:endParaRPr sz="1500">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Margin:</a:t>
            </a:r>
            <a:endParaRPr sz="1500">
              <a:solidFill>
                <a:srgbClr val="172746"/>
              </a:solidFill>
              <a:latin typeface="Montserrat"/>
              <a:ea typeface="Montserrat"/>
              <a:cs typeface="Montserrat"/>
              <a:sym typeface="Montserrat"/>
            </a:endParaRPr>
          </a:p>
          <a:p>
            <a:pPr indent="-323850" lvl="0" marL="457200" marR="0" rtl="0" algn="l">
              <a:lnSpc>
                <a:spcPct val="115000"/>
              </a:lnSpc>
              <a:spcBef>
                <a:spcPts val="0"/>
              </a:spcBef>
              <a:spcAft>
                <a:spcPts val="0"/>
              </a:spcAft>
              <a:buClr>
                <a:srgbClr val="172746"/>
              </a:buClr>
              <a:buSzPts val="1500"/>
              <a:buFont typeface="Montserrat"/>
              <a:buChar char="●"/>
            </a:pPr>
            <a:r>
              <a:rPr lang="en-US" sz="1500">
                <a:solidFill>
                  <a:srgbClr val="172746"/>
                </a:solidFill>
                <a:latin typeface="Montserrat"/>
                <a:ea typeface="Montserrat"/>
                <a:cs typeface="Montserrat"/>
                <a:sym typeface="Montserrat"/>
              </a:rPr>
              <a:t>margin: 16px;</a:t>
            </a:r>
            <a:endParaRPr sz="1500">
              <a:solidFill>
                <a:srgbClr val="172746"/>
              </a:solidFill>
              <a:latin typeface="Montserrat"/>
              <a:ea typeface="Montserrat"/>
              <a:cs typeface="Montserrat"/>
              <a:sym typeface="Montserrat"/>
            </a:endParaRPr>
          </a:p>
          <a:p>
            <a:pPr indent="-323850" lvl="0" marL="457200" marR="0" rtl="0" algn="l">
              <a:lnSpc>
                <a:spcPct val="115000"/>
              </a:lnSpc>
              <a:spcBef>
                <a:spcPts val="0"/>
              </a:spcBef>
              <a:spcAft>
                <a:spcPts val="0"/>
              </a:spcAft>
              <a:buClr>
                <a:srgbClr val="172746"/>
              </a:buClr>
              <a:buSzPts val="1500"/>
              <a:buFont typeface="Montserrat"/>
              <a:buChar char="●"/>
            </a:pPr>
            <a:r>
              <a:rPr lang="en-US" sz="1500">
                <a:solidFill>
                  <a:srgbClr val="172746"/>
                </a:solidFill>
                <a:latin typeface="Montserrat"/>
                <a:ea typeface="Montserrat"/>
                <a:cs typeface="Montserrat"/>
                <a:sym typeface="Montserrat"/>
              </a:rPr>
              <a:t>margin-top, right, bottom, left.</a:t>
            </a:r>
            <a:endParaRPr sz="1500">
              <a:solidFill>
                <a:srgbClr val="172746"/>
              </a:solidFill>
              <a:latin typeface="Montserrat"/>
              <a:ea typeface="Montserrat"/>
              <a:cs typeface="Montserrat"/>
              <a:sym typeface="Montserrat"/>
            </a:endParaRPr>
          </a:p>
          <a:p>
            <a:pPr indent="-323850" lvl="0" marL="457200" marR="0" rtl="0" algn="l">
              <a:lnSpc>
                <a:spcPct val="115000"/>
              </a:lnSpc>
              <a:spcBef>
                <a:spcPts val="0"/>
              </a:spcBef>
              <a:spcAft>
                <a:spcPts val="0"/>
              </a:spcAft>
              <a:buClr>
                <a:srgbClr val="172746"/>
              </a:buClr>
              <a:buSzPts val="1500"/>
              <a:buFont typeface="Montserrat"/>
              <a:buChar char="●"/>
            </a:pPr>
            <a:r>
              <a:rPr lang="en-US" sz="1500">
                <a:solidFill>
                  <a:srgbClr val="172746"/>
                </a:solidFill>
                <a:latin typeface="Montserrat"/>
                <a:ea typeface="Montserrat"/>
                <a:cs typeface="Montserrat"/>
                <a:sym typeface="Montserrat"/>
              </a:rPr>
              <a:t>margin: 12px 16px 20px 24px</a:t>
            </a:r>
            <a:endParaRPr sz="1500">
              <a:solidFill>
                <a:srgbClr val="172746"/>
              </a:solidFill>
              <a:latin typeface="Montserrat"/>
              <a:ea typeface="Montserrat"/>
              <a:cs typeface="Montserrat"/>
              <a:sym typeface="Montserrat"/>
            </a:endParaRPr>
          </a:p>
          <a:p>
            <a:pPr indent="-323850" lvl="0" marL="457200" marR="0" rtl="0" algn="l">
              <a:lnSpc>
                <a:spcPct val="115000"/>
              </a:lnSpc>
              <a:spcBef>
                <a:spcPts val="0"/>
              </a:spcBef>
              <a:spcAft>
                <a:spcPts val="0"/>
              </a:spcAft>
              <a:buClr>
                <a:srgbClr val="172746"/>
              </a:buClr>
              <a:buSzPts val="1500"/>
              <a:buFont typeface="Montserrat"/>
              <a:buChar char="●"/>
            </a:pPr>
            <a:r>
              <a:rPr lang="en-US" sz="1500">
                <a:solidFill>
                  <a:srgbClr val="172746"/>
                </a:solidFill>
                <a:latin typeface="Montserrat"/>
                <a:ea typeface="Montserrat"/>
                <a:cs typeface="Montserrat"/>
                <a:sym typeface="Montserrat"/>
              </a:rPr>
              <a:t>margin: 12px 24px 12px 24px; -&gt; margin: 12px 24px;</a:t>
            </a:r>
            <a:endParaRPr sz="1500">
              <a:solidFill>
                <a:srgbClr val="172746"/>
              </a:solidFill>
              <a:latin typeface="Montserrat"/>
              <a:ea typeface="Montserrat"/>
              <a:cs typeface="Montserrat"/>
              <a:sym typeface="Montserrat"/>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6FF"/>
        </a:solidFill>
      </p:bgPr>
    </p:bg>
    <p:spTree>
      <p:nvGrpSpPr>
        <p:cNvPr id="298" name="Shape 298"/>
        <p:cNvGrpSpPr/>
        <p:nvPr/>
      </p:nvGrpSpPr>
      <p:grpSpPr>
        <a:xfrm>
          <a:off x="0" y="0"/>
          <a:ext cx="0" cy="0"/>
          <a:chOff x="0" y="0"/>
          <a:chExt cx="0" cy="0"/>
        </a:xfrm>
      </p:grpSpPr>
      <p:sp>
        <p:nvSpPr>
          <p:cNvPr id="299" name="Google Shape;299;g7cf6f8620e_0_6"/>
          <p:cNvSpPr txBox="1"/>
          <p:nvPr>
            <p:ph type="title"/>
          </p:nvPr>
        </p:nvSpPr>
        <p:spPr>
          <a:xfrm>
            <a:off x="182550" y="216425"/>
            <a:ext cx="8730000" cy="685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3200"/>
              <a:buFont typeface="Arial"/>
              <a:buNone/>
            </a:pPr>
            <a:r>
              <a:rPr b="1" lang="en-US" sz="2500">
                <a:solidFill>
                  <a:srgbClr val="073763"/>
                </a:solidFill>
                <a:latin typeface="Montserrat"/>
                <a:ea typeface="Montserrat"/>
                <a:cs typeface="Montserrat"/>
                <a:sym typeface="Montserrat"/>
              </a:rPr>
              <a:t>Adding Hyperlinks</a:t>
            </a:r>
            <a:endParaRPr b="1" sz="2500">
              <a:solidFill>
                <a:srgbClr val="073763"/>
              </a:solidFill>
              <a:latin typeface="Montserrat"/>
              <a:ea typeface="Montserrat"/>
              <a:cs typeface="Montserrat"/>
              <a:sym typeface="Montserrat"/>
            </a:endParaRPr>
          </a:p>
        </p:txBody>
      </p:sp>
      <p:sp>
        <p:nvSpPr>
          <p:cNvPr id="300" name="Google Shape;300;g7cf6f8620e_0_6"/>
          <p:cNvSpPr/>
          <p:nvPr/>
        </p:nvSpPr>
        <p:spPr>
          <a:xfrm>
            <a:off x="-21250" y="4675900"/>
            <a:ext cx="9165300" cy="467700"/>
          </a:xfrm>
          <a:prstGeom prst="rect">
            <a:avLst/>
          </a:prstGeom>
          <a:solidFill>
            <a:srgbClr val="17274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 name="Google Shape;301;g7cf6f8620e_0_6"/>
          <p:cNvSpPr txBox="1"/>
          <p:nvPr/>
        </p:nvSpPr>
        <p:spPr>
          <a:xfrm>
            <a:off x="593150" y="902225"/>
            <a:ext cx="7922100" cy="34299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lang="en-US" sz="1500">
                <a:solidFill>
                  <a:srgbClr val="172746"/>
                </a:solidFill>
                <a:latin typeface="Montserrat"/>
                <a:ea typeface="Montserrat"/>
                <a:cs typeface="Montserrat"/>
                <a:sym typeface="Montserrat"/>
              </a:rPr>
              <a:t>To add links we can use the &lt;a&gt; tag.</a:t>
            </a:r>
            <a:endParaRPr sz="1500">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None/>
            </a:pPr>
            <a:r>
              <a:t/>
            </a:r>
            <a:endParaRPr sz="1500">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None/>
            </a:pPr>
            <a:r>
              <a:rPr lang="en-US" sz="1500">
                <a:solidFill>
                  <a:srgbClr val="172746"/>
                </a:solidFill>
                <a:latin typeface="Montserrat"/>
                <a:ea typeface="Montserrat"/>
                <a:cs typeface="Montserrat"/>
                <a:sym typeface="Montserrat"/>
              </a:rPr>
              <a:t>Syntax:</a:t>
            </a:r>
            <a:endParaRPr sz="1500">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None/>
            </a:pPr>
            <a:r>
              <a:rPr lang="en-US" sz="1500">
                <a:solidFill>
                  <a:srgbClr val="172746"/>
                </a:solidFill>
                <a:latin typeface="Montserrat"/>
                <a:ea typeface="Montserrat"/>
                <a:cs typeface="Montserrat"/>
                <a:sym typeface="Montserrat"/>
              </a:rPr>
              <a:t>&lt;a href=”</a:t>
            </a:r>
            <a:r>
              <a:rPr i="1" lang="en-US" sz="1500">
                <a:solidFill>
                  <a:srgbClr val="172746"/>
                </a:solidFill>
                <a:latin typeface="Montserrat"/>
                <a:ea typeface="Montserrat"/>
                <a:cs typeface="Montserrat"/>
                <a:sym typeface="Montserrat"/>
              </a:rPr>
              <a:t>target-url</a:t>
            </a:r>
            <a:r>
              <a:rPr lang="en-US" sz="1500">
                <a:solidFill>
                  <a:srgbClr val="172746"/>
                </a:solidFill>
                <a:latin typeface="Montserrat"/>
                <a:ea typeface="Montserrat"/>
                <a:cs typeface="Montserrat"/>
                <a:sym typeface="Montserrat"/>
              </a:rPr>
              <a:t>”&gt;</a:t>
            </a:r>
            <a:r>
              <a:rPr i="1" lang="en-US" sz="1500">
                <a:solidFill>
                  <a:srgbClr val="172746"/>
                </a:solidFill>
                <a:latin typeface="Montserrat"/>
                <a:ea typeface="Montserrat"/>
                <a:cs typeface="Montserrat"/>
                <a:sym typeface="Montserrat"/>
              </a:rPr>
              <a:t>label</a:t>
            </a:r>
            <a:r>
              <a:rPr lang="en-US" sz="1500">
                <a:solidFill>
                  <a:srgbClr val="172746"/>
                </a:solidFill>
                <a:latin typeface="Montserrat"/>
                <a:ea typeface="Montserrat"/>
                <a:cs typeface="Montserrat"/>
                <a:sym typeface="Montserrat"/>
              </a:rPr>
              <a:t>&lt;/a&gt;</a:t>
            </a:r>
            <a:endParaRPr sz="1500">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None/>
            </a:pPr>
            <a:r>
              <a:t/>
            </a:r>
            <a:endParaRPr sz="1500">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None/>
            </a:pPr>
            <a:r>
              <a:rPr lang="en-US" sz="1500">
                <a:solidFill>
                  <a:srgbClr val="172746"/>
                </a:solidFill>
                <a:latin typeface="Montserrat"/>
                <a:ea typeface="Montserrat"/>
                <a:cs typeface="Montserrat"/>
                <a:sym typeface="Montserrat"/>
              </a:rPr>
              <a:t>For example,</a:t>
            </a:r>
            <a:endParaRPr sz="1500">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None/>
            </a:pPr>
            <a:r>
              <a:rPr lang="en-US" sz="1500">
                <a:solidFill>
                  <a:srgbClr val="172746"/>
                </a:solidFill>
                <a:latin typeface="Montserrat"/>
                <a:ea typeface="Montserrat"/>
                <a:cs typeface="Montserrat"/>
                <a:sym typeface="Montserrat"/>
              </a:rPr>
              <a:t>&lt;a href=”</a:t>
            </a:r>
            <a:r>
              <a:rPr lang="en-US" sz="1500" u="sng">
                <a:solidFill>
                  <a:schemeClr val="hlink"/>
                </a:solidFill>
                <a:latin typeface="Montserrat"/>
                <a:ea typeface="Montserrat"/>
                <a:cs typeface="Montserrat"/>
                <a:sym typeface="Montserrat"/>
                <a:hlinkClick r:id="rId3"/>
              </a:rPr>
              <a:t>https://www.google.com</a:t>
            </a:r>
            <a:r>
              <a:rPr lang="en-US" sz="1500">
                <a:solidFill>
                  <a:srgbClr val="172746"/>
                </a:solidFill>
                <a:latin typeface="Montserrat"/>
                <a:ea typeface="Montserrat"/>
                <a:cs typeface="Montserrat"/>
                <a:sym typeface="Montserrat"/>
              </a:rPr>
              <a:t>”&gt;Google&lt;/a&gt;</a:t>
            </a:r>
            <a:endParaRPr sz="1500">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None/>
            </a:pPr>
            <a:r>
              <a:t/>
            </a:r>
            <a:endParaRPr sz="1500">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None/>
            </a:pPr>
            <a:r>
              <a:rPr lang="en-US" sz="1500">
                <a:solidFill>
                  <a:srgbClr val="172746"/>
                </a:solidFill>
                <a:latin typeface="Montserrat"/>
                <a:ea typeface="Montserrat"/>
                <a:cs typeface="Montserrat"/>
                <a:sym typeface="Montserrat"/>
              </a:rPr>
              <a:t>Note:</a:t>
            </a:r>
            <a:endParaRPr sz="1500">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None/>
            </a:pPr>
            <a:r>
              <a:rPr lang="en-US" sz="1500">
                <a:solidFill>
                  <a:srgbClr val="172746"/>
                </a:solidFill>
                <a:latin typeface="Montserrat"/>
                <a:ea typeface="Montserrat"/>
                <a:cs typeface="Montserrat"/>
                <a:sym typeface="Montserrat"/>
              </a:rPr>
              <a:t>It accepts an attribute called target=”_blank” to open the link in a new window.</a:t>
            </a:r>
            <a:endParaRPr sz="1500">
              <a:solidFill>
                <a:srgbClr val="172746"/>
              </a:solidFill>
              <a:latin typeface="Montserrat"/>
              <a:ea typeface="Montserrat"/>
              <a:cs typeface="Montserrat"/>
              <a:sym typeface="Montserrat"/>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6FF"/>
        </a:solidFill>
      </p:bgPr>
    </p:bg>
    <p:spTree>
      <p:nvGrpSpPr>
        <p:cNvPr id="305" name="Shape 305"/>
        <p:cNvGrpSpPr/>
        <p:nvPr/>
      </p:nvGrpSpPr>
      <p:grpSpPr>
        <a:xfrm>
          <a:off x="0" y="0"/>
          <a:ext cx="0" cy="0"/>
          <a:chOff x="0" y="0"/>
          <a:chExt cx="0" cy="0"/>
        </a:xfrm>
      </p:grpSpPr>
      <p:sp>
        <p:nvSpPr>
          <p:cNvPr id="306" name="Google Shape;306;g6f6e9fc1b9_0_0"/>
          <p:cNvSpPr txBox="1"/>
          <p:nvPr>
            <p:ph type="title"/>
          </p:nvPr>
        </p:nvSpPr>
        <p:spPr>
          <a:xfrm>
            <a:off x="182550" y="216425"/>
            <a:ext cx="8730000" cy="685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3200"/>
              <a:buFont typeface="Arial"/>
              <a:buNone/>
            </a:pPr>
            <a:r>
              <a:rPr b="1" lang="en-US" sz="2500">
                <a:solidFill>
                  <a:srgbClr val="073763"/>
                </a:solidFill>
                <a:latin typeface="Montserrat"/>
                <a:ea typeface="Montserrat"/>
                <a:cs typeface="Montserrat"/>
                <a:sym typeface="Montserrat"/>
              </a:rPr>
              <a:t>The “id” attribute</a:t>
            </a:r>
            <a:endParaRPr b="1" sz="2500">
              <a:solidFill>
                <a:srgbClr val="073763"/>
              </a:solidFill>
              <a:latin typeface="Montserrat"/>
              <a:ea typeface="Montserrat"/>
              <a:cs typeface="Montserrat"/>
              <a:sym typeface="Montserrat"/>
            </a:endParaRPr>
          </a:p>
        </p:txBody>
      </p:sp>
      <p:sp>
        <p:nvSpPr>
          <p:cNvPr id="307" name="Google Shape;307;g6f6e9fc1b9_0_0"/>
          <p:cNvSpPr/>
          <p:nvPr/>
        </p:nvSpPr>
        <p:spPr>
          <a:xfrm>
            <a:off x="-21250" y="4675900"/>
            <a:ext cx="9165300" cy="467700"/>
          </a:xfrm>
          <a:prstGeom prst="rect">
            <a:avLst/>
          </a:prstGeom>
          <a:solidFill>
            <a:srgbClr val="17274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 name="Google Shape;308;g6f6e9fc1b9_0_0"/>
          <p:cNvSpPr txBox="1"/>
          <p:nvPr/>
        </p:nvSpPr>
        <p:spPr>
          <a:xfrm>
            <a:off x="593150" y="902225"/>
            <a:ext cx="7922100" cy="34299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HTML provides us with an attribute called “id” for uniquely identifying the elements.</a:t>
            </a:r>
            <a:endParaRPr sz="1500">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The “id” attribute can be used to bookmark sections and add styles to the HTML element.</a:t>
            </a:r>
            <a:endParaRPr sz="1500">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No two HTML elements in a web page should have the same “id”.</a:t>
            </a:r>
            <a:endParaRPr sz="1500">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Clr>
                <a:schemeClr val="dk1"/>
              </a:buClr>
              <a:buSzPts val="1100"/>
              <a:buFont typeface="Arial"/>
              <a:buNone/>
            </a:pPr>
            <a:r>
              <a:t/>
            </a:r>
            <a:endParaRPr sz="1500">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Syntax:</a:t>
            </a:r>
            <a:endParaRPr sz="1500">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Clr>
                <a:schemeClr val="dk1"/>
              </a:buClr>
              <a:buSzPts val="1100"/>
              <a:buFont typeface="Arial"/>
              <a:buNone/>
            </a:pPr>
            <a:r>
              <a:rPr lang="en-US" sz="1500">
                <a:latin typeface="Roboto Mono"/>
                <a:ea typeface="Roboto Mono"/>
                <a:cs typeface="Roboto Mono"/>
                <a:sym typeface="Roboto Mono"/>
              </a:rPr>
              <a:t>&lt;elem </a:t>
            </a:r>
            <a:r>
              <a:rPr lang="en-US" sz="1500">
                <a:solidFill>
                  <a:srgbClr val="9C27B0"/>
                </a:solidFill>
                <a:latin typeface="Roboto Mono"/>
                <a:ea typeface="Roboto Mono"/>
                <a:cs typeface="Roboto Mono"/>
                <a:sym typeface="Roboto Mono"/>
              </a:rPr>
              <a:t>id</a:t>
            </a:r>
            <a:r>
              <a:rPr lang="en-US" sz="1500">
                <a:solidFill>
                  <a:srgbClr val="37474F"/>
                </a:solidFill>
                <a:latin typeface="Roboto Mono"/>
                <a:ea typeface="Roboto Mono"/>
                <a:cs typeface="Roboto Mono"/>
                <a:sym typeface="Roboto Mono"/>
              </a:rPr>
              <a:t>=</a:t>
            </a:r>
            <a:r>
              <a:rPr lang="en-US" sz="1500">
                <a:solidFill>
                  <a:srgbClr val="388E3C"/>
                </a:solidFill>
                <a:latin typeface="Roboto Mono"/>
                <a:ea typeface="Roboto Mono"/>
                <a:cs typeface="Roboto Mono"/>
                <a:sym typeface="Roboto Mono"/>
              </a:rPr>
              <a:t>”</a:t>
            </a:r>
            <a:r>
              <a:rPr i="1" lang="en-US" sz="1500">
                <a:solidFill>
                  <a:srgbClr val="388E3C"/>
                </a:solidFill>
                <a:latin typeface="Roboto Mono"/>
                <a:ea typeface="Roboto Mono"/>
                <a:cs typeface="Roboto Mono"/>
                <a:sym typeface="Roboto Mono"/>
              </a:rPr>
              <a:t>id-name</a:t>
            </a:r>
            <a:r>
              <a:rPr lang="en-US" sz="1500">
                <a:solidFill>
                  <a:srgbClr val="388E3C"/>
                </a:solidFill>
                <a:latin typeface="Roboto Mono"/>
                <a:ea typeface="Roboto Mono"/>
                <a:cs typeface="Roboto Mono"/>
                <a:sym typeface="Roboto Mono"/>
              </a:rPr>
              <a:t>”</a:t>
            </a:r>
            <a:r>
              <a:rPr lang="en-US" sz="1500">
                <a:latin typeface="Roboto Mono"/>
                <a:ea typeface="Roboto Mono"/>
                <a:cs typeface="Roboto Mono"/>
                <a:sym typeface="Roboto Mono"/>
              </a:rPr>
              <a:t>&gt;&lt;/elem&gt;</a:t>
            </a:r>
            <a:endParaRPr sz="1500">
              <a:latin typeface="Roboto Mono"/>
              <a:ea typeface="Roboto Mono"/>
              <a:cs typeface="Roboto Mono"/>
              <a:sym typeface="Roboto Mono"/>
            </a:endParaRPr>
          </a:p>
          <a:p>
            <a:pPr indent="0" lvl="0" marL="0" marR="0" rtl="0" algn="l">
              <a:lnSpc>
                <a:spcPct val="115000"/>
              </a:lnSpc>
              <a:spcBef>
                <a:spcPts val="0"/>
              </a:spcBef>
              <a:spcAft>
                <a:spcPts val="0"/>
              </a:spcAft>
              <a:buClr>
                <a:schemeClr val="dk1"/>
              </a:buClr>
              <a:buSzPts val="1100"/>
              <a:buFont typeface="Arial"/>
              <a:buNone/>
            </a:pPr>
            <a:r>
              <a:t/>
            </a:r>
            <a:endParaRPr sz="1200">
              <a:solidFill>
                <a:srgbClr val="3F51B5"/>
              </a:solidFill>
              <a:latin typeface="Roboto Mono"/>
              <a:ea typeface="Roboto Mono"/>
              <a:cs typeface="Roboto Mono"/>
              <a:sym typeface="Roboto Mono"/>
            </a:endParaRPr>
          </a:p>
          <a:p>
            <a:pPr indent="0" lvl="0" marL="0" marR="0" rtl="0" algn="l">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For example:</a:t>
            </a:r>
            <a:endParaRPr sz="1200">
              <a:solidFill>
                <a:srgbClr val="3F51B5"/>
              </a:solidFill>
              <a:latin typeface="Roboto Mono"/>
              <a:ea typeface="Roboto Mono"/>
              <a:cs typeface="Roboto Mono"/>
              <a:sym typeface="Roboto Mono"/>
            </a:endParaRPr>
          </a:p>
          <a:p>
            <a:pPr indent="0" lvl="0" marL="0" marR="0" rtl="0" algn="l">
              <a:lnSpc>
                <a:spcPct val="115000"/>
              </a:lnSpc>
              <a:spcBef>
                <a:spcPts val="0"/>
              </a:spcBef>
              <a:spcAft>
                <a:spcPts val="0"/>
              </a:spcAft>
              <a:buClr>
                <a:schemeClr val="dk1"/>
              </a:buClr>
              <a:buSzPts val="1100"/>
              <a:buFont typeface="Arial"/>
              <a:buNone/>
            </a:pPr>
            <a:r>
              <a:rPr lang="en-US" sz="1500">
                <a:solidFill>
                  <a:srgbClr val="3F51B5"/>
                </a:solidFill>
                <a:latin typeface="Roboto Mono"/>
                <a:ea typeface="Roboto Mono"/>
                <a:cs typeface="Roboto Mono"/>
                <a:sym typeface="Roboto Mono"/>
              </a:rPr>
              <a:t>&lt;img</a:t>
            </a:r>
            <a:r>
              <a:rPr lang="en-US" sz="1500">
                <a:solidFill>
                  <a:srgbClr val="37474F"/>
                </a:solidFill>
                <a:latin typeface="Roboto Mono"/>
                <a:ea typeface="Roboto Mono"/>
                <a:cs typeface="Roboto Mono"/>
                <a:sym typeface="Roboto Mono"/>
              </a:rPr>
              <a:t> </a:t>
            </a:r>
            <a:r>
              <a:rPr lang="en-US" sz="1500">
                <a:solidFill>
                  <a:srgbClr val="9C27B0"/>
                </a:solidFill>
                <a:latin typeface="Roboto Mono"/>
                <a:ea typeface="Roboto Mono"/>
                <a:cs typeface="Roboto Mono"/>
                <a:sym typeface="Roboto Mono"/>
              </a:rPr>
              <a:t>id</a:t>
            </a:r>
            <a:r>
              <a:rPr lang="en-US" sz="1500">
                <a:solidFill>
                  <a:srgbClr val="37474F"/>
                </a:solidFill>
                <a:latin typeface="Roboto Mono"/>
                <a:ea typeface="Roboto Mono"/>
                <a:cs typeface="Roboto Mono"/>
                <a:sym typeface="Roboto Mono"/>
              </a:rPr>
              <a:t>=</a:t>
            </a:r>
            <a:r>
              <a:rPr lang="en-US" sz="1500">
                <a:solidFill>
                  <a:srgbClr val="388E3C"/>
                </a:solidFill>
                <a:latin typeface="Roboto Mono"/>
                <a:ea typeface="Roboto Mono"/>
                <a:cs typeface="Roboto Mono"/>
                <a:sym typeface="Roboto Mono"/>
              </a:rPr>
              <a:t>”logo” src=”</a:t>
            </a:r>
            <a:r>
              <a:rPr lang="en-US" sz="1500" u="sng">
                <a:solidFill>
                  <a:schemeClr val="hlink"/>
                </a:solidFill>
                <a:latin typeface="Roboto Mono"/>
                <a:ea typeface="Roboto Mono"/>
                <a:cs typeface="Roboto Mono"/>
                <a:sym typeface="Roboto Mono"/>
                <a:hlinkClick r:id="rId3"/>
              </a:rPr>
              <a:t>https://im.gur/97djmd.png</a:t>
            </a:r>
            <a:r>
              <a:rPr lang="en-US" sz="1500">
                <a:solidFill>
                  <a:srgbClr val="388E3C"/>
                </a:solidFill>
                <a:latin typeface="Roboto Mono"/>
                <a:ea typeface="Roboto Mono"/>
                <a:cs typeface="Roboto Mono"/>
                <a:sym typeface="Roboto Mono"/>
              </a:rPr>
              <a:t>” alt=”Logo” /</a:t>
            </a:r>
            <a:r>
              <a:rPr lang="en-US" sz="1500">
                <a:solidFill>
                  <a:srgbClr val="3F51B5"/>
                </a:solidFill>
                <a:latin typeface="Roboto Mono"/>
                <a:ea typeface="Roboto Mono"/>
                <a:cs typeface="Roboto Mono"/>
                <a:sym typeface="Roboto Mono"/>
              </a:rPr>
              <a:t>&gt;</a:t>
            </a:r>
            <a:endParaRPr sz="1500">
              <a:solidFill>
                <a:srgbClr val="172746"/>
              </a:solidFill>
              <a:latin typeface="Montserrat"/>
              <a:ea typeface="Montserrat"/>
              <a:cs typeface="Montserrat"/>
              <a:sym typeface="Montserrat"/>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6FF"/>
        </a:solidFill>
      </p:bgPr>
    </p:bg>
    <p:spTree>
      <p:nvGrpSpPr>
        <p:cNvPr id="312" name="Shape 312"/>
        <p:cNvGrpSpPr/>
        <p:nvPr/>
      </p:nvGrpSpPr>
      <p:grpSpPr>
        <a:xfrm>
          <a:off x="0" y="0"/>
          <a:ext cx="0" cy="0"/>
          <a:chOff x="0" y="0"/>
          <a:chExt cx="0" cy="0"/>
        </a:xfrm>
      </p:grpSpPr>
      <p:sp>
        <p:nvSpPr>
          <p:cNvPr id="313" name="Google Shape;313;g65381aaf6c_0_103"/>
          <p:cNvSpPr txBox="1"/>
          <p:nvPr>
            <p:ph type="title"/>
          </p:nvPr>
        </p:nvSpPr>
        <p:spPr>
          <a:xfrm>
            <a:off x="182550" y="216425"/>
            <a:ext cx="8730000" cy="685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3200"/>
              <a:buFont typeface="Arial"/>
              <a:buNone/>
            </a:pPr>
            <a:r>
              <a:rPr b="1" lang="en-US" sz="2500">
                <a:solidFill>
                  <a:srgbClr val="073763"/>
                </a:solidFill>
                <a:latin typeface="Montserrat"/>
                <a:ea typeface="Montserrat"/>
                <a:cs typeface="Montserrat"/>
                <a:sym typeface="Montserrat"/>
              </a:rPr>
              <a:t>Block vs Inline Elements</a:t>
            </a:r>
            <a:endParaRPr b="1" sz="2500">
              <a:solidFill>
                <a:srgbClr val="073763"/>
              </a:solidFill>
              <a:latin typeface="Montserrat"/>
              <a:ea typeface="Montserrat"/>
              <a:cs typeface="Montserrat"/>
              <a:sym typeface="Montserrat"/>
            </a:endParaRPr>
          </a:p>
        </p:txBody>
      </p:sp>
      <p:sp>
        <p:nvSpPr>
          <p:cNvPr id="314" name="Google Shape;314;g65381aaf6c_0_103"/>
          <p:cNvSpPr/>
          <p:nvPr/>
        </p:nvSpPr>
        <p:spPr>
          <a:xfrm>
            <a:off x="-21250" y="4675900"/>
            <a:ext cx="9165300" cy="467700"/>
          </a:xfrm>
          <a:prstGeom prst="rect">
            <a:avLst/>
          </a:prstGeom>
          <a:solidFill>
            <a:srgbClr val="17274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5" name="Google Shape;315;g65381aaf6c_0_103"/>
          <p:cNvSpPr txBox="1"/>
          <p:nvPr/>
        </p:nvSpPr>
        <p:spPr>
          <a:xfrm>
            <a:off x="593150" y="902225"/>
            <a:ext cx="7922100" cy="34299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Block elements start in a new line and take the entire width of the screen. These elements have a default display value of block.</a:t>
            </a:r>
            <a:endParaRPr sz="1500">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For example,</a:t>
            </a:r>
            <a:endParaRPr sz="1500">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&lt;h1&gt;, &lt;p&gt;, &lt;ul&gt;, &lt;ol&gt;, </a:t>
            </a:r>
            <a:r>
              <a:rPr b="1" lang="en-US" sz="1500">
                <a:solidFill>
                  <a:srgbClr val="172746"/>
                </a:solidFill>
                <a:latin typeface="Montserrat"/>
                <a:ea typeface="Montserrat"/>
                <a:cs typeface="Montserrat"/>
                <a:sym typeface="Montserrat"/>
              </a:rPr>
              <a:t>&lt;div&gt;</a:t>
            </a:r>
            <a:r>
              <a:rPr lang="en-US" sz="1500">
                <a:solidFill>
                  <a:srgbClr val="172746"/>
                </a:solidFill>
                <a:latin typeface="Montserrat"/>
                <a:ea typeface="Montserrat"/>
                <a:cs typeface="Montserrat"/>
                <a:sym typeface="Montserrat"/>
              </a:rPr>
              <a:t> and many more.</a:t>
            </a:r>
            <a:endParaRPr sz="1500">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Clr>
                <a:schemeClr val="dk1"/>
              </a:buClr>
              <a:buSzPts val="1100"/>
              <a:buFont typeface="Arial"/>
              <a:buNone/>
            </a:pPr>
            <a:r>
              <a:t/>
            </a:r>
            <a:endParaRPr sz="1500">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Inline element don't start on a new line and only take the width required to wrap the content. These are the elements which have default display value as inline.</a:t>
            </a:r>
            <a:endParaRPr sz="1500">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For example,</a:t>
            </a:r>
            <a:endParaRPr sz="1500">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&lt;img /&gt;, &lt;span&gt;, &lt;b&gt;, &lt;i&gt;, &lt;a&gt;, &lt;button&gt; and many more.</a:t>
            </a:r>
            <a:endParaRPr sz="1500">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Clr>
                <a:schemeClr val="dk1"/>
              </a:buClr>
              <a:buSzPts val="1100"/>
              <a:buFont typeface="Arial"/>
              <a:buNone/>
            </a:pPr>
            <a:r>
              <a:t/>
            </a:r>
            <a:endParaRPr sz="1500">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Full Reference:</a:t>
            </a:r>
            <a:endParaRPr sz="1500">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Clr>
                <a:schemeClr val="dk1"/>
              </a:buClr>
              <a:buSzPts val="1100"/>
              <a:buFont typeface="Arial"/>
              <a:buNone/>
            </a:pPr>
            <a:r>
              <a:rPr lang="en-US" sz="1500" u="sng">
                <a:solidFill>
                  <a:schemeClr val="hlink"/>
                </a:solidFill>
                <a:latin typeface="Source Code Pro"/>
                <a:ea typeface="Source Code Pro"/>
                <a:cs typeface="Source Code Pro"/>
                <a:sym typeface="Source Code Pro"/>
                <a:hlinkClick r:id="rId3"/>
              </a:rPr>
              <a:t>https://www.w3schools.com/html/html_blocks.asp</a:t>
            </a:r>
            <a:endParaRPr sz="1500">
              <a:solidFill>
                <a:srgbClr val="172746"/>
              </a:solidFill>
              <a:latin typeface="Source Code Pro"/>
              <a:ea typeface="Source Code Pro"/>
              <a:cs typeface="Source Code Pro"/>
              <a:sym typeface="Source Code Pro"/>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6FF"/>
        </a:solidFill>
      </p:bgPr>
    </p:bg>
    <p:spTree>
      <p:nvGrpSpPr>
        <p:cNvPr id="319" name="Shape 319"/>
        <p:cNvGrpSpPr/>
        <p:nvPr/>
      </p:nvGrpSpPr>
      <p:grpSpPr>
        <a:xfrm>
          <a:off x="0" y="0"/>
          <a:ext cx="0" cy="0"/>
          <a:chOff x="0" y="0"/>
          <a:chExt cx="0" cy="0"/>
        </a:xfrm>
      </p:grpSpPr>
      <p:sp>
        <p:nvSpPr>
          <p:cNvPr id="320" name="Google Shape;320;g7cde538c53_0_124"/>
          <p:cNvSpPr txBox="1"/>
          <p:nvPr>
            <p:ph type="title"/>
          </p:nvPr>
        </p:nvSpPr>
        <p:spPr>
          <a:xfrm>
            <a:off x="182550" y="216425"/>
            <a:ext cx="8730000" cy="685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3200"/>
              <a:buFont typeface="Arial"/>
              <a:buNone/>
            </a:pPr>
            <a:r>
              <a:rPr b="1" lang="en-US" sz="2500">
                <a:solidFill>
                  <a:srgbClr val="073763"/>
                </a:solidFill>
                <a:latin typeface="Montserrat"/>
                <a:ea typeface="Montserrat"/>
                <a:cs typeface="Montserrat"/>
                <a:sym typeface="Montserrat"/>
              </a:rPr>
              <a:t>Adding Borders</a:t>
            </a:r>
            <a:endParaRPr b="1" sz="2500">
              <a:solidFill>
                <a:srgbClr val="073763"/>
              </a:solidFill>
              <a:latin typeface="Montserrat"/>
              <a:ea typeface="Montserrat"/>
              <a:cs typeface="Montserrat"/>
              <a:sym typeface="Montserrat"/>
            </a:endParaRPr>
          </a:p>
        </p:txBody>
      </p:sp>
      <p:sp>
        <p:nvSpPr>
          <p:cNvPr id="321" name="Google Shape;321;g7cde538c53_0_124"/>
          <p:cNvSpPr/>
          <p:nvPr/>
        </p:nvSpPr>
        <p:spPr>
          <a:xfrm>
            <a:off x="-21250" y="4675900"/>
            <a:ext cx="9165300" cy="467700"/>
          </a:xfrm>
          <a:prstGeom prst="rect">
            <a:avLst/>
          </a:prstGeom>
          <a:solidFill>
            <a:srgbClr val="17274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2" name="Google Shape;322;g7cde538c53_0_124"/>
          <p:cNvSpPr txBox="1"/>
          <p:nvPr/>
        </p:nvSpPr>
        <p:spPr>
          <a:xfrm>
            <a:off x="593150" y="902225"/>
            <a:ext cx="7922100" cy="34299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Border Style: border-style (dotted, dashed, solid, double, none, mixed)</a:t>
            </a:r>
            <a:endParaRPr sz="1500">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Border Width: border-width</a:t>
            </a:r>
            <a:endParaRPr sz="1500">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Border Color: border-color</a:t>
            </a:r>
            <a:endParaRPr sz="1500">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Clr>
                <a:schemeClr val="dk1"/>
              </a:buClr>
              <a:buSzPts val="1100"/>
              <a:buFont typeface="Arial"/>
              <a:buNone/>
            </a:pPr>
            <a:r>
              <a:t/>
            </a:r>
            <a:endParaRPr sz="1500">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Shorthand Property:</a:t>
            </a:r>
            <a:endParaRPr sz="1500">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border: 1px solid blue;</a:t>
            </a:r>
            <a:endParaRPr sz="1500">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Clr>
                <a:schemeClr val="dk1"/>
              </a:buClr>
              <a:buSzPts val="1100"/>
              <a:buFont typeface="Arial"/>
              <a:buNone/>
            </a:pPr>
            <a:r>
              <a:t/>
            </a:r>
            <a:endParaRPr sz="1500">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Rounded Corners: Border-Radius</a:t>
            </a:r>
            <a:endParaRPr sz="1500">
              <a:solidFill>
                <a:srgbClr val="172746"/>
              </a:solidFill>
              <a:latin typeface="Montserrat"/>
              <a:ea typeface="Montserrat"/>
              <a:cs typeface="Montserrat"/>
              <a:sym typeface="Montserrat"/>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6FF"/>
        </a:solidFill>
      </p:bgPr>
    </p:bg>
    <p:spTree>
      <p:nvGrpSpPr>
        <p:cNvPr id="326" name="Shape 326"/>
        <p:cNvGrpSpPr/>
        <p:nvPr/>
      </p:nvGrpSpPr>
      <p:grpSpPr>
        <a:xfrm>
          <a:off x="0" y="0"/>
          <a:ext cx="0" cy="0"/>
          <a:chOff x="0" y="0"/>
          <a:chExt cx="0" cy="0"/>
        </a:xfrm>
      </p:grpSpPr>
      <p:sp>
        <p:nvSpPr>
          <p:cNvPr id="327" name="Google Shape;327;g7cde538c53_0_136"/>
          <p:cNvSpPr txBox="1"/>
          <p:nvPr>
            <p:ph type="title"/>
          </p:nvPr>
        </p:nvSpPr>
        <p:spPr>
          <a:xfrm>
            <a:off x="182550" y="216425"/>
            <a:ext cx="8730000" cy="685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3200"/>
              <a:buFont typeface="Arial"/>
              <a:buNone/>
            </a:pPr>
            <a:r>
              <a:rPr b="1" lang="en-US" sz="2500">
                <a:solidFill>
                  <a:srgbClr val="073763"/>
                </a:solidFill>
                <a:latin typeface="Montserrat"/>
                <a:ea typeface="Montserrat"/>
                <a:cs typeface="Montserrat"/>
                <a:sym typeface="Montserrat"/>
              </a:rPr>
              <a:t>Styling Buttons</a:t>
            </a:r>
            <a:endParaRPr b="1" sz="2500">
              <a:solidFill>
                <a:srgbClr val="073763"/>
              </a:solidFill>
              <a:latin typeface="Montserrat"/>
              <a:ea typeface="Montserrat"/>
              <a:cs typeface="Montserrat"/>
              <a:sym typeface="Montserrat"/>
            </a:endParaRPr>
          </a:p>
        </p:txBody>
      </p:sp>
      <p:sp>
        <p:nvSpPr>
          <p:cNvPr id="328" name="Google Shape;328;g7cde538c53_0_136"/>
          <p:cNvSpPr/>
          <p:nvPr/>
        </p:nvSpPr>
        <p:spPr>
          <a:xfrm>
            <a:off x="-21250" y="4675900"/>
            <a:ext cx="9165300" cy="467700"/>
          </a:xfrm>
          <a:prstGeom prst="rect">
            <a:avLst/>
          </a:prstGeom>
          <a:solidFill>
            <a:srgbClr val="17274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9" name="Google Shape;329;g7cde538c53_0_136"/>
          <p:cNvSpPr txBox="1"/>
          <p:nvPr/>
        </p:nvSpPr>
        <p:spPr>
          <a:xfrm>
            <a:off x="593150" y="902225"/>
            <a:ext cx="7922100" cy="34299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We can use the general CSS properties like font-size, color, background-color, border etc to add styles to buttons.</a:t>
            </a:r>
            <a:endParaRPr sz="1500">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We can also use the hover pseudo-class to add hover effects.</a:t>
            </a:r>
            <a:endParaRPr sz="1500">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We can change the cursor to pointer.</a:t>
            </a:r>
            <a:endParaRPr sz="1500">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Clr>
                <a:schemeClr val="dk1"/>
              </a:buClr>
              <a:buSzPts val="1100"/>
              <a:buFont typeface="Arial"/>
              <a:buNone/>
            </a:pPr>
            <a:r>
              <a:t/>
            </a:r>
            <a:endParaRPr sz="1500">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Cursor: pointer, not-allowed, progress, grab, zoom-in, zoom-out.</a:t>
            </a:r>
            <a:endParaRPr sz="1500">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Clr>
                <a:schemeClr val="dk1"/>
              </a:buClr>
              <a:buSzPts val="1100"/>
              <a:buFont typeface="Arial"/>
              <a:buNone/>
            </a:pPr>
            <a:r>
              <a:t/>
            </a:r>
            <a:endParaRPr sz="1500">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Cursor Full Reference: </a:t>
            </a:r>
            <a:r>
              <a:rPr lang="en-US" sz="1500" u="sng">
                <a:solidFill>
                  <a:schemeClr val="hlink"/>
                </a:solidFill>
                <a:hlinkClick r:id="rId3"/>
              </a:rPr>
              <a:t>https://www.w3schools.com/cssref/pr_class_cursor.asp</a:t>
            </a:r>
            <a:endParaRPr sz="1500">
              <a:solidFill>
                <a:srgbClr val="172746"/>
              </a:solidFill>
              <a:latin typeface="Montserrat"/>
              <a:ea typeface="Montserrat"/>
              <a:cs typeface="Montserrat"/>
              <a:sym typeface="Montserrat"/>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6FF"/>
        </a:solidFill>
      </p:bgPr>
    </p:bg>
    <p:spTree>
      <p:nvGrpSpPr>
        <p:cNvPr id="333" name="Shape 333"/>
        <p:cNvGrpSpPr/>
        <p:nvPr/>
      </p:nvGrpSpPr>
      <p:grpSpPr>
        <a:xfrm>
          <a:off x="0" y="0"/>
          <a:ext cx="0" cy="0"/>
          <a:chOff x="0" y="0"/>
          <a:chExt cx="0" cy="0"/>
        </a:xfrm>
      </p:grpSpPr>
      <p:pic>
        <p:nvPicPr>
          <p:cNvPr id="334" name="Google Shape;334;g7e7396de5f_0_0"/>
          <p:cNvPicPr preferRelativeResize="0"/>
          <p:nvPr/>
        </p:nvPicPr>
        <p:blipFill>
          <a:blip r:embed="rId3">
            <a:alphaModFix/>
          </a:blip>
          <a:stretch>
            <a:fillRect/>
          </a:stretch>
        </p:blipFill>
        <p:spPr>
          <a:xfrm>
            <a:off x="152400" y="152400"/>
            <a:ext cx="3921993" cy="4838700"/>
          </a:xfrm>
          <a:prstGeom prst="rect">
            <a:avLst/>
          </a:prstGeom>
          <a:noFill/>
          <a:ln>
            <a:noFill/>
          </a:ln>
        </p:spPr>
      </p:pic>
      <p:pic>
        <p:nvPicPr>
          <p:cNvPr id="335" name="Google Shape;335;g7e7396de5f_0_0"/>
          <p:cNvPicPr preferRelativeResize="0"/>
          <p:nvPr/>
        </p:nvPicPr>
        <p:blipFill>
          <a:blip r:embed="rId4">
            <a:alphaModFix/>
          </a:blip>
          <a:stretch>
            <a:fillRect/>
          </a:stretch>
        </p:blipFill>
        <p:spPr>
          <a:xfrm>
            <a:off x="4226793" y="152400"/>
            <a:ext cx="4764807" cy="2587783"/>
          </a:xfrm>
          <a:prstGeom prst="rect">
            <a:avLst/>
          </a:prstGeom>
          <a:noFill/>
          <a:ln>
            <a:noFill/>
          </a:ln>
        </p:spPr>
      </p:pic>
      <p:pic>
        <p:nvPicPr>
          <p:cNvPr id="336" name="Google Shape;336;g7e7396de5f_0_0"/>
          <p:cNvPicPr preferRelativeResize="0"/>
          <p:nvPr/>
        </p:nvPicPr>
        <p:blipFill>
          <a:blip r:embed="rId5">
            <a:alphaModFix/>
          </a:blip>
          <a:stretch>
            <a:fillRect/>
          </a:stretch>
        </p:blipFill>
        <p:spPr>
          <a:xfrm>
            <a:off x="4226793" y="2892583"/>
            <a:ext cx="3934719" cy="2098517"/>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6FF"/>
        </a:solidFill>
      </p:bgPr>
    </p:bg>
    <p:spTree>
      <p:nvGrpSpPr>
        <p:cNvPr id="340" name="Shape 340"/>
        <p:cNvGrpSpPr/>
        <p:nvPr/>
      </p:nvGrpSpPr>
      <p:grpSpPr>
        <a:xfrm>
          <a:off x="0" y="0"/>
          <a:ext cx="0" cy="0"/>
          <a:chOff x="0" y="0"/>
          <a:chExt cx="0" cy="0"/>
        </a:xfrm>
      </p:grpSpPr>
      <p:sp>
        <p:nvSpPr>
          <p:cNvPr id="341" name="Google Shape;341;g7cf6f8620e_0_0"/>
          <p:cNvSpPr txBox="1"/>
          <p:nvPr>
            <p:ph type="title"/>
          </p:nvPr>
        </p:nvSpPr>
        <p:spPr>
          <a:xfrm>
            <a:off x="182550" y="216425"/>
            <a:ext cx="8730000" cy="685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3200"/>
              <a:buFont typeface="Arial"/>
              <a:buNone/>
            </a:pPr>
            <a:r>
              <a:rPr b="1" lang="en-US" sz="2500">
                <a:solidFill>
                  <a:srgbClr val="073763"/>
                </a:solidFill>
                <a:latin typeface="Montserrat"/>
                <a:ea typeface="Montserrat"/>
                <a:cs typeface="Montserrat"/>
                <a:sym typeface="Montserrat"/>
              </a:rPr>
              <a:t>Adding Shadows</a:t>
            </a:r>
            <a:endParaRPr b="1" sz="2500">
              <a:solidFill>
                <a:srgbClr val="073763"/>
              </a:solidFill>
              <a:latin typeface="Montserrat"/>
              <a:ea typeface="Montserrat"/>
              <a:cs typeface="Montserrat"/>
              <a:sym typeface="Montserrat"/>
            </a:endParaRPr>
          </a:p>
        </p:txBody>
      </p:sp>
      <p:sp>
        <p:nvSpPr>
          <p:cNvPr id="342" name="Google Shape;342;g7cf6f8620e_0_0"/>
          <p:cNvSpPr/>
          <p:nvPr/>
        </p:nvSpPr>
        <p:spPr>
          <a:xfrm>
            <a:off x="-21250" y="4675900"/>
            <a:ext cx="9165300" cy="467700"/>
          </a:xfrm>
          <a:prstGeom prst="rect">
            <a:avLst/>
          </a:prstGeom>
          <a:solidFill>
            <a:srgbClr val="17274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 name="Google Shape;343;g7cf6f8620e_0_0"/>
          <p:cNvSpPr txBox="1"/>
          <p:nvPr/>
        </p:nvSpPr>
        <p:spPr>
          <a:xfrm>
            <a:off x="593150" y="902225"/>
            <a:ext cx="7922100" cy="34299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We can add shadows to:</a:t>
            </a:r>
            <a:endParaRPr sz="1500">
              <a:solidFill>
                <a:srgbClr val="172746"/>
              </a:solidFill>
              <a:latin typeface="Montserrat"/>
              <a:ea typeface="Montserrat"/>
              <a:cs typeface="Montserrat"/>
              <a:sym typeface="Montserrat"/>
            </a:endParaRPr>
          </a:p>
          <a:p>
            <a:pPr indent="-323850" lvl="0" marL="457200" marR="0" rtl="0" algn="l">
              <a:lnSpc>
                <a:spcPct val="115000"/>
              </a:lnSpc>
              <a:spcBef>
                <a:spcPts val="0"/>
              </a:spcBef>
              <a:spcAft>
                <a:spcPts val="0"/>
              </a:spcAft>
              <a:buClr>
                <a:srgbClr val="172746"/>
              </a:buClr>
              <a:buSzPts val="1500"/>
              <a:buFont typeface="Montserrat"/>
              <a:buChar char="-"/>
            </a:pPr>
            <a:r>
              <a:rPr lang="en-US" sz="1500">
                <a:solidFill>
                  <a:srgbClr val="172746"/>
                </a:solidFill>
                <a:latin typeface="Montserrat"/>
                <a:ea typeface="Montserrat"/>
                <a:cs typeface="Montserrat"/>
                <a:sym typeface="Montserrat"/>
              </a:rPr>
              <a:t>Text : text-shadow</a:t>
            </a:r>
            <a:endParaRPr sz="1500">
              <a:solidFill>
                <a:srgbClr val="172746"/>
              </a:solidFill>
              <a:latin typeface="Montserrat"/>
              <a:ea typeface="Montserrat"/>
              <a:cs typeface="Montserrat"/>
              <a:sym typeface="Montserrat"/>
            </a:endParaRPr>
          </a:p>
          <a:p>
            <a:pPr indent="-323850" lvl="0" marL="457200" marR="0" rtl="0" algn="l">
              <a:lnSpc>
                <a:spcPct val="115000"/>
              </a:lnSpc>
              <a:spcBef>
                <a:spcPts val="0"/>
              </a:spcBef>
              <a:spcAft>
                <a:spcPts val="0"/>
              </a:spcAft>
              <a:buClr>
                <a:srgbClr val="172746"/>
              </a:buClr>
              <a:buSzPts val="1500"/>
              <a:buFont typeface="Montserrat"/>
              <a:buChar char="-"/>
            </a:pPr>
            <a:r>
              <a:rPr lang="en-US" sz="1500">
                <a:solidFill>
                  <a:srgbClr val="172746"/>
                </a:solidFill>
                <a:latin typeface="Montserrat"/>
                <a:ea typeface="Montserrat"/>
                <a:cs typeface="Montserrat"/>
                <a:sym typeface="Montserrat"/>
              </a:rPr>
              <a:t>Box : box-shadow</a:t>
            </a:r>
            <a:endParaRPr sz="1500">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None/>
            </a:pPr>
            <a:r>
              <a:t/>
            </a:r>
            <a:endParaRPr sz="1500">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None/>
            </a:pPr>
            <a:r>
              <a:t/>
            </a:r>
            <a:endParaRPr sz="1500">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None/>
            </a:pPr>
            <a:r>
              <a:rPr lang="en-US" sz="1500">
                <a:solidFill>
                  <a:srgbClr val="172746"/>
                </a:solidFill>
                <a:latin typeface="Montserrat"/>
                <a:ea typeface="Montserrat"/>
                <a:cs typeface="Montserrat"/>
                <a:sym typeface="Montserrat"/>
              </a:rPr>
              <a:t>Syntax:</a:t>
            </a:r>
            <a:endParaRPr sz="1500">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None/>
            </a:pPr>
            <a:r>
              <a:rPr lang="en-US" sz="1500">
                <a:solidFill>
                  <a:srgbClr val="172746"/>
                </a:solidFill>
                <a:latin typeface="Montserrat"/>
                <a:ea typeface="Montserrat"/>
                <a:cs typeface="Montserrat"/>
                <a:sym typeface="Montserrat"/>
              </a:rPr>
              <a:t>text-shadow/box-shadow: </a:t>
            </a:r>
            <a:r>
              <a:rPr i="1" lang="en-US" sz="1500">
                <a:solidFill>
                  <a:srgbClr val="172746"/>
                </a:solidFill>
                <a:latin typeface="Montserrat"/>
                <a:ea typeface="Montserrat"/>
                <a:cs typeface="Montserrat"/>
                <a:sym typeface="Montserrat"/>
              </a:rPr>
              <a:t>right-offset bottom-offset spread color</a:t>
            </a:r>
            <a:r>
              <a:rPr lang="en-US" sz="1500">
                <a:solidFill>
                  <a:srgbClr val="172746"/>
                </a:solidFill>
                <a:latin typeface="Montserrat"/>
                <a:ea typeface="Montserrat"/>
                <a:cs typeface="Montserrat"/>
                <a:sym typeface="Montserrat"/>
              </a:rPr>
              <a:t>;</a:t>
            </a:r>
            <a:endParaRPr sz="1500">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None/>
            </a:pPr>
            <a:r>
              <a:t/>
            </a:r>
            <a:endParaRPr sz="1500">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None/>
            </a:pPr>
            <a:r>
              <a:rPr lang="en-US" sz="1500">
                <a:solidFill>
                  <a:srgbClr val="172746"/>
                </a:solidFill>
                <a:latin typeface="Montserrat"/>
                <a:ea typeface="Montserrat"/>
                <a:cs typeface="Montserrat"/>
                <a:sym typeface="Montserrat"/>
              </a:rPr>
              <a:t>For example,</a:t>
            </a:r>
            <a:endParaRPr sz="1500">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None/>
            </a:pPr>
            <a:r>
              <a:rPr lang="en-US" sz="1500">
                <a:solidFill>
                  <a:srgbClr val="172746"/>
                </a:solidFill>
                <a:latin typeface="Montserrat"/>
                <a:ea typeface="Montserrat"/>
                <a:cs typeface="Montserrat"/>
                <a:sym typeface="Montserrat"/>
              </a:rPr>
              <a:t>text-shadow/box-shadow: 4px 4px 8px #cccccc;</a:t>
            </a:r>
            <a:endParaRPr sz="1500">
              <a:solidFill>
                <a:srgbClr val="172746"/>
              </a:solidFill>
              <a:latin typeface="Montserrat"/>
              <a:ea typeface="Montserrat"/>
              <a:cs typeface="Montserrat"/>
              <a:sym typeface="Montserrat"/>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pic>
        <p:nvPicPr>
          <p:cNvPr id="348" name="Google Shape;348;g6f7ba3ab99_0_109"/>
          <p:cNvPicPr preferRelativeResize="0"/>
          <p:nvPr/>
        </p:nvPicPr>
        <p:blipFill>
          <a:blip r:embed="rId3">
            <a:alphaModFix/>
          </a:blip>
          <a:stretch>
            <a:fillRect/>
          </a:stretch>
        </p:blipFill>
        <p:spPr>
          <a:xfrm>
            <a:off x="0" y="1635"/>
            <a:ext cx="9144000" cy="5140231"/>
          </a:xfrm>
          <a:prstGeom prst="rect">
            <a:avLst/>
          </a:prstGeom>
          <a:noFill/>
          <a:ln>
            <a:noFill/>
          </a:ln>
        </p:spPr>
      </p:pic>
      <p:sp>
        <p:nvSpPr>
          <p:cNvPr id="349" name="Google Shape;349;g6f7ba3ab99_0_109"/>
          <p:cNvSpPr txBox="1"/>
          <p:nvPr/>
        </p:nvSpPr>
        <p:spPr>
          <a:xfrm>
            <a:off x="832200" y="2129250"/>
            <a:ext cx="7479600" cy="885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700"/>
              <a:buFont typeface="Arial"/>
              <a:buNone/>
            </a:pPr>
            <a:r>
              <a:rPr b="1" lang="en-US" sz="4800">
                <a:solidFill>
                  <a:srgbClr val="EFEFEF"/>
                </a:solidFill>
                <a:latin typeface="Montserrat"/>
                <a:ea typeface="Montserrat"/>
                <a:cs typeface="Montserrat"/>
                <a:sym typeface="Montserrat"/>
              </a:rPr>
              <a:t>DESIGNING LAYOUTS</a:t>
            </a:r>
            <a:endParaRPr b="1" i="0" sz="4800" u="none" cap="none" strike="noStrike">
              <a:solidFill>
                <a:srgbClr val="EFEFEF"/>
              </a:solidFill>
              <a:latin typeface="Montserrat"/>
              <a:ea typeface="Montserrat"/>
              <a:cs typeface="Montserrat"/>
              <a:sym typeface="Montserra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pic>
        <p:nvPicPr>
          <p:cNvPr id="124" name="Google Shape;124;g6548aeef45_0_12"/>
          <p:cNvPicPr preferRelativeResize="0"/>
          <p:nvPr/>
        </p:nvPicPr>
        <p:blipFill>
          <a:blip r:embed="rId3">
            <a:alphaModFix/>
          </a:blip>
          <a:stretch>
            <a:fillRect/>
          </a:stretch>
        </p:blipFill>
        <p:spPr>
          <a:xfrm>
            <a:off x="0" y="0"/>
            <a:ext cx="9144000" cy="514350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6FF"/>
        </a:solidFill>
      </p:bgPr>
    </p:bg>
    <p:spTree>
      <p:nvGrpSpPr>
        <p:cNvPr id="353" name="Shape 353"/>
        <p:cNvGrpSpPr/>
        <p:nvPr/>
      </p:nvGrpSpPr>
      <p:grpSpPr>
        <a:xfrm>
          <a:off x="0" y="0"/>
          <a:ext cx="0" cy="0"/>
          <a:chOff x="0" y="0"/>
          <a:chExt cx="0" cy="0"/>
        </a:xfrm>
      </p:grpSpPr>
      <p:pic>
        <p:nvPicPr>
          <p:cNvPr id="354" name="Google Shape;354;g6f7ba3ab99_0_57"/>
          <p:cNvPicPr preferRelativeResize="0"/>
          <p:nvPr/>
        </p:nvPicPr>
        <p:blipFill rotWithShape="1">
          <a:blip r:embed="rId3">
            <a:alphaModFix/>
          </a:blip>
          <a:srcRect b="4584" l="2843" r="3610" t="12358"/>
          <a:stretch/>
        </p:blipFill>
        <p:spPr>
          <a:xfrm>
            <a:off x="0" y="0"/>
            <a:ext cx="9144000" cy="4567039"/>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pic>
        <p:nvPicPr>
          <p:cNvPr id="359" name="Google Shape;359;g6f7ba3ab99_0_83"/>
          <p:cNvPicPr preferRelativeResize="0"/>
          <p:nvPr/>
        </p:nvPicPr>
        <p:blipFill>
          <a:blip r:embed="rId3">
            <a:alphaModFix/>
          </a:blip>
          <a:stretch>
            <a:fillRect/>
          </a:stretch>
        </p:blipFill>
        <p:spPr>
          <a:xfrm>
            <a:off x="0" y="1635"/>
            <a:ext cx="9144000" cy="5140231"/>
          </a:xfrm>
          <a:prstGeom prst="rect">
            <a:avLst/>
          </a:prstGeom>
          <a:noFill/>
          <a:ln>
            <a:noFill/>
          </a:ln>
        </p:spPr>
      </p:pic>
      <p:sp>
        <p:nvSpPr>
          <p:cNvPr id="360" name="Google Shape;360;g6f7ba3ab99_0_83"/>
          <p:cNvSpPr txBox="1"/>
          <p:nvPr/>
        </p:nvSpPr>
        <p:spPr>
          <a:xfrm>
            <a:off x="832200" y="2129250"/>
            <a:ext cx="7479600" cy="885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700"/>
              <a:buFont typeface="Arial"/>
              <a:buNone/>
            </a:pPr>
            <a:r>
              <a:rPr b="1" lang="en-US" sz="4800">
                <a:solidFill>
                  <a:srgbClr val="EFEFEF"/>
                </a:solidFill>
                <a:latin typeface="Montserrat"/>
                <a:ea typeface="Montserrat"/>
                <a:cs typeface="Montserrat"/>
                <a:sym typeface="Montserrat"/>
              </a:rPr>
              <a:t>TABLES</a:t>
            </a:r>
            <a:endParaRPr b="1" i="0" sz="4800" u="none" cap="none" strike="noStrike">
              <a:solidFill>
                <a:srgbClr val="EFEFEF"/>
              </a:solidFill>
              <a:latin typeface="Montserrat"/>
              <a:ea typeface="Montserrat"/>
              <a:cs typeface="Montserrat"/>
              <a:sym typeface="Montserrat"/>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6FF"/>
        </a:solidFill>
      </p:bgPr>
    </p:bg>
    <p:spTree>
      <p:nvGrpSpPr>
        <p:cNvPr id="364" name="Shape 364"/>
        <p:cNvGrpSpPr/>
        <p:nvPr/>
      </p:nvGrpSpPr>
      <p:grpSpPr>
        <a:xfrm>
          <a:off x="0" y="0"/>
          <a:ext cx="0" cy="0"/>
          <a:chOff x="0" y="0"/>
          <a:chExt cx="0" cy="0"/>
        </a:xfrm>
      </p:grpSpPr>
      <p:pic>
        <p:nvPicPr>
          <p:cNvPr id="365" name="Google Shape;365;g6f7ba3ab99_0_5"/>
          <p:cNvPicPr preferRelativeResize="0"/>
          <p:nvPr/>
        </p:nvPicPr>
        <p:blipFill>
          <a:blip r:embed="rId3">
            <a:alphaModFix/>
          </a:blip>
          <a:stretch>
            <a:fillRect/>
          </a:stretch>
        </p:blipFill>
        <p:spPr>
          <a:xfrm>
            <a:off x="0" y="0"/>
            <a:ext cx="9144000" cy="514350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6FF"/>
        </a:solidFill>
      </p:bgPr>
    </p:bg>
    <p:spTree>
      <p:nvGrpSpPr>
        <p:cNvPr id="369" name="Shape 369"/>
        <p:cNvGrpSpPr/>
        <p:nvPr/>
      </p:nvGrpSpPr>
      <p:grpSpPr>
        <a:xfrm>
          <a:off x="0" y="0"/>
          <a:ext cx="0" cy="0"/>
          <a:chOff x="0" y="0"/>
          <a:chExt cx="0" cy="0"/>
        </a:xfrm>
      </p:grpSpPr>
      <p:sp>
        <p:nvSpPr>
          <p:cNvPr id="370" name="Google Shape;370;g6f7ba3ab99_0_63"/>
          <p:cNvSpPr txBox="1"/>
          <p:nvPr>
            <p:ph type="title"/>
          </p:nvPr>
        </p:nvSpPr>
        <p:spPr>
          <a:xfrm>
            <a:off x="182550" y="216425"/>
            <a:ext cx="8730000" cy="685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3200"/>
              <a:buFont typeface="Arial"/>
              <a:buNone/>
            </a:pPr>
            <a:r>
              <a:rPr b="1" lang="en-US" sz="2500">
                <a:solidFill>
                  <a:srgbClr val="073763"/>
                </a:solidFill>
                <a:latin typeface="Montserrat"/>
                <a:ea typeface="Montserrat"/>
                <a:cs typeface="Montserrat"/>
                <a:sym typeface="Montserrat"/>
              </a:rPr>
              <a:t>Problem Statement: Invoice Webpage</a:t>
            </a:r>
            <a:endParaRPr b="1" sz="2500">
              <a:solidFill>
                <a:srgbClr val="073763"/>
              </a:solidFill>
              <a:latin typeface="Montserrat"/>
              <a:ea typeface="Montserrat"/>
              <a:cs typeface="Montserrat"/>
              <a:sym typeface="Montserrat"/>
            </a:endParaRPr>
          </a:p>
        </p:txBody>
      </p:sp>
      <p:sp>
        <p:nvSpPr>
          <p:cNvPr id="371" name="Google Shape;371;g6f7ba3ab99_0_63"/>
          <p:cNvSpPr/>
          <p:nvPr/>
        </p:nvSpPr>
        <p:spPr>
          <a:xfrm>
            <a:off x="-21250" y="4675900"/>
            <a:ext cx="9165300" cy="467700"/>
          </a:xfrm>
          <a:prstGeom prst="rect">
            <a:avLst/>
          </a:prstGeom>
          <a:solidFill>
            <a:srgbClr val="17274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2" name="Google Shape;372;g6f7ba3ab99_0_63"/>
          <p:cNvSpPr txBox="1"/>
          <p:nvPr/>
        </p:nvSpPr>
        <p:spPr>
          <a:xfrm>
            <a:off x="593150" y="902225"/>
            <a:ext cx="7922100" cy="34299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You have to create this webpage.</a:t>
            </a:r>
            <a:endParaRPr sz="1500">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Clr>
                <a:schemeClr val="dk1"/>
              </a:buClr>
              <a:buSzPts val="1100"/>
              <a:buFont typeface="Arial"/>
              <a:buNone/>
            </a:pPr>
            <a:r>
              <a:t/>
            </a:r>
            <a:endParaRPr sz="1500">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Clr>
                <a:schemeClr val="dk1"/>
              </a:buClr>
              <a:buSzPts val="1100"/>
              <a:buFont typeface="Arial"/>
              <a:buNone/>
            </a:pPr>
            <a:r>
              <a:rPr lang="en-US" sz="1500" u="sng">
                <a:solidFill>
                  <a:schemeClr val="hlink"/>
                </a:solidFill>
                <a:latin typeface="Source Code Pro"/>
                <a:ea typeface="Source Code Pro"/>
                <a:cs typeface="Source Code Pro"/>
                <a:sym typeface="Source Code Pro"/>
                <a:hlinkClick r:id="rId3"/>
              </a:rPr>
              <a:t>https://i.imgur.com/x2yEYqg.png</a:t>
            </a:r>
            <a:endParaRPr sz="1500">
              <a:solidFill>
                <a:srgbClr val="172746"/>
              </a:solidFill>
              <a:latin typeface="Source Code Pro"/>
              <a:ea typeface="Source Code Pro"/>
              <a:cs typeface="Source Code Pro"/>
              <a:sym typeface="Source Code Pro"/>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pic>
        <p:nvPicPr>
          <p:cNvPr id="377" name="Google Shape;377;g6548aeef45_0_0"/>
          <p:cNvPicPr preferRelativeResize="0"/>
          <p:nvPr/>
        </p:nvPicPr>
        <p:blipFill>
          <a:blip r:embed="rId3">
            <a:alphaModFix/>
          </a:blip>
          <a:stretch>
            <a:fillRect/>
          </a:stretch>
        </p:blipFill>
        <p:spPr>
          <a:xfrm>
            <a:off x="0" y="1635"/>
            <a:ext cx="9144000" cy="5140231"/>
          </a:xfrm>
          <a:prstGeom prst="rect">
            <a:avLst/>
          </a:prstGeom>
          <a:noFill/>
          <a:ln>
            <a:noFill/>
          </a:ln>
        </p:spPr>
      </p:pic>
      <p:sp>
        <p:nvSpPr>
          <p:cNvPr id="378" name="Google Shape;378;g6548aeef45_0_0"/>
          <p:cNvSpPr txBox="1"/>
          <p:nvPr/>
        </p:nvSpPr>
        <p:spPr>
          <a:xfrm>
            <a:off x="832200" y="2129250"/>
            <a:ext cx="7479600" cy="885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700"/>
              <a:buFont typeface="Arial"/>
              <a:buNone/>
            </a:pPr>
            <a:r>
              <a:rPr b="1" lang="en-US" sz="4800">
                <a:solidFill>
                  <a:srgbClr val="EFEFEF"/>
                </a:solidFill>
                <a:latin typeface="Montserrat"/>
                <a:ea typeface="Montserrat"/>
                <a:cs typeface="Montserrat"/>
                <a:sym typeface="Montserrat"/>
              </a:rPr>
              <a:t>HTML5</a:t>
            </a:r>
            <a:endParaRPr b="1" i="0" sz="4800" u="none" cap="none" strike="noStrike">
              <a:solidFill>
                <a:srgbClr val="EFEFEF"/>
              </a:solidFill>
              <a:latin typeface="Montserrat"/>
              <a:ea typeface="Montserrat"/>
              <a:cs typeface="Montserrat"/>
              <a:sym typeface="Montserrat"/>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6FF"/>
        </a:solidFill>
      </p:bgPr>
    </p:bg>
    <p:spTree>
      <p:nvGrpSpPr>
        <p:cNvPr id="382" name="Shape 382"/>
        <p:cNvGrpSpPr/>
        <p:nvPr/>
      </p:nvGrpSpPr>
      <p:grpSpPr>
        <a:xfrm>
          <a:off x="0" y="0"/>
          <a:ext cx="0" cy="0"/>
          <a:chOff x="0" y="0"/>
          <a:chExt cx="0" cy="0"/>
        </a:xfrm>
      </p:grpSpPr>
      <p:sp>
        <p:nvSpPr>
          <p:cNvPr id="383" name="Google Shape;383;g6f5a1e25f9_0_22"/>
          <p:cNvSpPr txBox="1"/>
          <p:nvPr>
            <p:ph type="title"/>
          </p:nvPr>
        </p:nvSpPr>
        <p:spPr>
          <a:xfrm>
            <a:off x="182550" y="216425"/>
            <a:ext cx="8730000" cy="685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3200"/>
              <a:buFont typeface="Arial"/>
              <a:buNone/>
            </a:pPr>
            <a:r>
              <a:rPr b="1" lang="en-US" sz="2500">
                <a:solidFill>
                  <a:srgbClr val="073763"/>
                </a:solidFill>
                <a:latin typeface="Montserrat"/>
                <a:ea typeface="Montserrat"/>
                <a:cs typeface="Montserrat"/>
                <a:sym typeface="Montserrat"/>
              </a:rPr>
              <a:t>HTML5: The New Features</a:t>
            </a:r>
            <a:endParaRPr b="1" sz="2500">
              <a:solidFill>
                <a:srgbClr val="073763"/>
              </a:solidFill>
              <a:latin typeface="Montserrat"/>
              <a:ea typeface="Montserrat"/>
              <a:cs typeface="Montserrat"/>
              <a:sym typeface="Montserrat"/>
            </a:endParaRPr>
          </a:p>
        </p:txBody>
      </p:sp>
      <p:sp>
        <p:nvSpPr>
          <p:cNvPr id="384" name="Google Shape;384;g6f5a1e25f9_0_22"/>
          <p:cNvSpPr/>
          <p:nvPr/>
        </p:nvSpPr>
        <p:spPr>
          <a:xfrm>
            <a:off x="-21250" y="4675900"/>
            <a:ext cx="9165300" cy="467700"/>
          </a:xfrm>
          <a:prstGeom prst="rect">
            <a:avLst/>
          </a:prstGeom>
          <a:solidFill>
            <a:srgbClr val="17274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5" name="Google Shape;385;g6f5a1e25f9_0_22"/>
          <p:cNvSpPr txBox="1"/>
          <p:nvPr/>
        </p:nvSpPr>
        <p:spPr>
          <a:xfrm>
            <a:off x="593150" y="902225"/>
            <a:ext cx="7922100" cy="3429900"/>
          </a:xfrm>
          <a:prstGeom prst="rect">
            <a:avLst/>
          </a:prstGeom>
          <a:noFill/>
          <a:ln>
            <a:noFill/>
          </a:ln>
        </p:spPr>
        <p:txBody>
          <a:bodyPr anchorCtr="0" anchor="t" bIns="91425" lIns="91425" spcFirstLastPara="1" rIns="91425" wrap="square" tIns="91425">
            <a:noAutofit/>
          </a:bodyPr>
          <a:lstStyle/>
          <a:p>
            <a:pPr indent="-323850" lvl="0" marL="457200" marR="0" rtl="0" algn="l">
              <a:lnSpc>
                <a:spcPct val="115000"/>
              </a:lnSpc>
              <a:spcBef>
                <a:spcPts val="0"/>
              </a:spcBef>
              <a:spcAft>
                <a:spcPts val="0"/>
              </a:spcAft>
              <a:buClr>
                <a:srgbClr val="172746"/>
              </a:buClr>
              <a:buSzPts val="1500"/>
              <a:buFont typeface="Montserrat"/>
              <a:buChar char="●"/>
            </a:pPr>
            <a:r>
              <a:rPr lang="en-US" sz="1500">
                <a:solidFill>
                  <a:srgbClr val="172746"/>
                </a:solidFill>
                <a:latin typeface="Montserrat"/>
                <a:ea typeface="Montserrat"/>
                <a:cs typeface="Montserrat"/>
                <a:sym typeface="Montserrat"/>
              </a:rPr>
              <a:t>Semantic elements like </a:t>
            </a:r>
            <a:r>
              <a:rPr i="1" lang="en-US" sz="1500">
                <a:solidFill>
                  <a:srgbClr val="172746"/>
                </a:solidFill>
                <a:latin typeface="Montserrat"/>
                <a:ea typeface="Montserrat"/>
                <a:cs typeface="Montserrat"/>
                <a:sym typeface="Montserrat"/>
              </a:rPr>
              <a:t>&lt;header&gt;, &lt;nav&gt;, &lt;main&gt;, &lt;section&gt;</a:t>
            </a:r>
            <a:r>
              <a:rPr lang="en-US" sz="1500">
                <a:solidFill>
                  <a:srgbClr val="172746"/>
                </a:solidFill>
                <a:latin typeface="Montserrat"/>
                <a:ea typeface="Montserrat"/>
                <a:cs typeface="Montserrat"/>
                <a:sym typeface="Montserrat"/>
              </a:rPr>
              <a:t> etc.</a:t>
            </a:r>
            <a:endParaRPr sz="1500">
              <a:solidFill>
                <a:srgbClr val="172746"/>
              </a:solidFill>
              <a:latin typeface="Montserrat"/>
              <a:ea typeface="Montserrat"/>
              <a:cs typeface="Montserrat"/>
              <a:sym typeface="Montserrat"/>
            </a:endParaRPr>
          </a:p>
          <a:p>
            <a:pPr indent="-323850" lvl="0" marL="457200" marR="0" rtl="0" algn="l">
              <a:lnSpc>
                <a:spcPct val="115000"/>
              </a:lnSpc>
              <a:spcBef>
                <a:spcPts val="0"/>
              </a:spcBef>
              <a:spcAft>
                <a:spcPts val="0"/>
              </a:spcAft>
              <a:buClr>
                <a:srgbClr val="172746"/>
              </a:buClr>
              <a:buSzPts val="1500"/>
              <a:buFont typeface="Montserrat"/>
              <a:buChar char="●"/>
            </a:pPr>
            <a:r>
              <a:rPr lang="en-US" sz="1500">
                <a:solidFill>
                  <a:srgbClr val="172746"/>
                </a:solidFill>
                <a:latin typeface="Montserrat"/>
                <a:ea typeface="Montserrat"/>
                <a:cs typeface="Montserrat"/>
                <a:sym typeface="Montserrat"/>
              </a:rPr>
              <a:t>Added inbuilt support for </a:t>
            </a:r>
            <a:r>
              <a:rPr i="1" lang="en-US" sz="1500">
                <a:solidFill>
                  <a:srgbClr val="172746"/>
                </a:solidFill>
                <a:latin typeface="Montserrat"/>
                <a:ea typeface="Montserrat"/>
                <a:cs typeface="Montserrat"/>
                <a:sym typeface="Montserrat"/>
              </a:rPr>
              <a:t>audio </a:t>
            </a:r>
            <a:r>
              <a:rPr lang="en-US" sz="1500">
                <a:solidFill>
                  <a:srgbClr val="172746"/>
                </a:solidFill>
                <a:latin typeface="Montserrat"/>
                <a:ea typeface="Montserrat"/>
                <a:cs typeface="Montserrat"/>
                <a:sym typeface="Montserrat"/>
              </a:rPr>
              <a:t>and </a:t>
            </a:r>
            <a:r>
              <a:rPr i="1" lang="en-US" sz="1500">
                <a:solidFill>
                  <a:srgbClr val="172746"/>
                </a:solidFill>
                <a:latin typeface="Montserrat"/>
                <a:ea typeface="Montserrat"/>
                <a:cs typeface="Montserrat"/>
                <a:sym typeface="Montserrat"/>
              </a:rPr>
              <a:t>video </a:t>
            </a:r>
            <a:r>
              <a:rPr lang="en-US" sz="1500">
                <a:solidFill>
                  <a:srgbClr val="172746"/>
                </a:solidFill>
                <a:latin typeface="Montserrat"/>
                <a:ea typeface="Montserrat"/>
                <a:cs typeface="Montserrat"/>
                <a:sym typeface="Montserrat"/>
              </a:rPr>
              <a:t>files.</a:t>
            </a:r>
            <a:endParaRPr sz="1500">
              <a:solidFill>
                <a:srgbClr val="172746"/>
              </a:solidFill>
              <a:latin typeface="Montserrat"/>
              <a:ea typeface="Montserrat"/>
              <a:cs typeface="Montserrat"/>
              <a:sym typeface="Montserrat"/>
            </a:endParaRPr>
          </a:p>
          <a:p>
            <a:pPr indent="-323850" lvl="0" marL="457200" marR="0" rtl="0" algn="l">
              <a:lnSpc>
                <a:spcPct val="115000"/>
              </a:lnSpc>
              <a:spcBef>
                <a:spcPts val="0"/>
              </a:spcBef>
              <a:spcAft>
                <a:spcPts val="0"/>
              </a:spcAft>
              <a:buClr>
                <a:srgbClr val="172746"/>
              </a:buClr>
              <a:buSzPts val="1500"/>
              <a:buFont typeface="Montserrat"/>
              <a:buChar char="●"/>
            </a:pPr>
            <a:r>
              <a:rPr lang="en-US" sz="1500">
                <a:solidFill>
                  <a:srgbClr val="172746"/>
                </a:solidFill>
                <a:latin typeface="Montserrat"/>
                <a:ea typeface="Montserrat"/>
                <a:cs typeface="Montserrat"/>
                <a:sym typeface="Montserrat"/>
              </a:rPr>
              <a:t>Added inbuilt support for vector graphics like </a:t>
            </a:r>
            <a:r>
              <a:rPr i="1" lang="en-US" sz="1500">
                <a:solidFill>
                  <a:srgbClr val="172746"/>
                </a:solidFill>
                <a:latin typeface="Montserrat"/>
                <a:ea typeface="Montserrat"/>
                <a:cs typeface="Montserrat"/>
                <a:sym typeface="Montserrat"/>
              </a:rPr>
              <a:t>SVG </a:t>
            </a:r>
            <a:r>
              <a:rPr lang="en-US" sz="1500">
                <a:solidFill>
                  <a:srgbClr val="172746"/>
                </a:solidFill>
                <a:latin typeface="Montserrat"/>
                <a:ea typeface="Montserrat"/>
                <a:cs typeface="Montserrat"/>
                <a:sym typeface="Montserrat"/>
              </a:rPr>
              <a:t>and </a:t>
            </a:r>
            <a:r>
              <a:rPr i="1" lang="en-US" sz="1500">
                <a:solidFill>
                  <a:srgbClr val="172746"/>
                </a:solidFill>
                <a:latin typeface="Montserrat"/>
                <a:ea typeface="Montserrat"/>
                <a:cs typeface="Montserrat"/>
                <a:sym typeface="Montserrat"/>
              </a:rPr>
              <a:t>Canvas</a:t>
            </a:r>
            <a:r>
              <a:rPr lang="en-US" sz="1500">
                <a:solidFill>
                  <a:srgbClr val="172746"/>
                </a:solidFill>
                <a:latin typeface="Montserrat"/>
                <a:ea typeface="Montserrat"/>
                <a:cs typeface="Montserrat"/>
                <a:sym typeface="Montserrat"/>
              </a:rPr>
              <a:t>.</a:t>
            </a:r>
            <a:endParaRPr sz="1500">
              <a:solidFill>
                <a:srgbClr val="172746"/>
              </a:solidFill>
              <a:latin typeface="Montserrat"/>
              <a:ea typeface="Montserrat"/>
              <a:cs typeface="Montserrat"/>
              <a:sym typeface="Montserrat"/>
            </a:endParaRPr>
          </a:p>
          <a:p>
            <a:pPr indent="-323850" lvl="0" marL="457200" marR="0" rtl="0" algn="l">
              <a:lnSpc>
                <a:spcPct val="115000"/>
              </a:lnSpc>
              <a:spcBef>
                <a:spcPts val="0"/>
              </a:spcBef>
              <a:spcAft>
                <a:spcPts val="0"/>
              </a:spcAft>
              <a:buClr>
                <a:srgbClr val="172746"/>
              </a:buClr>
              <a:buSzPts val="1500"/>
              <a:buFont typeface="Montserrat"/>
              <a:buChar char="●"/>
            </a:pPr>
            <a:r>
              <a:rPr lang="en-US" sz="1500">
                <a:solidFill>
                  <a:srgbClr val="172746"/>
                </a:solidFill>
                <a:latin typeface="Montserrat"/>
                <a:ea typeface="Montserrat"/>
                <a:cs typeface="Montserrat"/>
                <a:sym typeface="Montserrat"/>
              </a:rPr>
              <a:t>Multiple storage options like </a:t>
            </a:r>
            <a:r>
              <a:rPr i="1" lang="en-US" sz="1500">
                <a:solidFill>
                  <a:srgbClr val="172746"/>
                </a:solidFill>
                <a:latin typeface="Montserrat"/>
                <a:ea typeface="Montserrat"/>
                <a:cs typeface="Montserrat"/>
                <a:sym typeface="Montserrat"/>
              </a:rPr>
              <a:t>Application Cache</a:t>
            </a:r>
            <a:r>
              <a:rPr lang="en-US" sz="1500">
                <a:solidFill>
                  <a:srgbClr val="172746"/>
                </a:solidFill>
                <a:latin typeface="Montserrat"/>
                <a:ea typeface="Montserrat"/>
                <a:cs typeface="Montserrat"/>
                <a:sym typeface="Montserrat"/>
              </a:rPr>
              <a:t>, </a:t>
            </a:r>
            <a:r>
              <a:rPr i="1" lang="en-US" sz="1500">
                <a:solidFill>
                  <a:srgbClr val="172746"/>
                </a:solidFill>
                <a:latin typeface="Montserrat"/>
                <a:ea typeface="Montserrat"/>
                <a:cs typeface="Montserrat"/>
                <a:sym typeface="Montserrat"/>
              </a:rPr>
              <a:t>SQL Database</a:t>
            </a:r>
            <a:r>
              <a:rPr lang="en-US" sz="1500">
                <a:solidFill>
                  <a:srgbClr val="172746"/>
                </a:solidFill>
                <a:latin typeface="Montserrat"/>
                <a:ea typeface="Montserrat"/>
                <a:cs typeface="Montserrat"/>
                <a:sym typeface="Montserrat"/>
              </a:rPr>
              <a:t> and </a:t>
            </a:r>
            <a:r>
              <a:rPr i="1" lang="en-US" sz="1500">
                <a:solidFill>
                  <a:srgbClr val="172746"/>
                </a:solidFill>
                <a:latin typeface="Montserrat"/>
                <a:ea typeface="Montserrat"/>
                <a:cs typeface="Montserrat"/>
                <a:sym typeface="Montserrat"/>
              </a:rPr>
              <a:t>Web Storage.</a:t>
            </a:r>
            <a:endParaRPr i="1" sz="1500">
              <a:solidFill>
                <a:srgbClr val="172746"/>
              </a:solidFill>
              <a:latin typeface="Montserrat"/>
              <a:ea typeface="Montserrat"/>
              <a:cs typeface="Montserrat"/>
              <a:sym typeface="Montserrat"/>
            </a:endParaRPr>
          </a:p>
          <a:p>
            <a:pPr indent="-323850" lvl="0" marL="457200" marR="0" rtl="0" algn="l">
              <a:lnSpc>
                <a:spcPct val="115000"/>
              </a:lnSpc>
              <a:spcBef>
                <a:spcPts val="0"/>
              </a:spcBef>
              <a:spcAft>
                <a:spcPts val="0"/>
              </a:spcAft>
              <a:buClr>
                <a:srgbClr val="172746"/>
              </a:buClr>
              <a:buSzPts val="1500"/>
              <a:buFont typeface="Montserrat"/>
              <a:buChar char="●"/>
            </a:pPr>
            <a:r>
              <a:rPr i="1" lang="en-US" sz="1500">
                <a:solidFill>
                  <a:srgbClr val="172746"/>
                </a:solidFill>
                <a:latin typeface="Montserrat"/>
                <a:ea typeface="Montserrat"/>
                <a:cs typeface="Montserrat"/>
                <a:sym typeface="Montserrat"/>
              </a:rPr>
              <a:t>JS Web Worker API</a:t>
            </a:r>
            <a:r>
              <a:rPr lang="en-US" sz="1500">
                <a:solidFill>
                  <a:srgbClr val="172746"/>
                </a:solidFill>
                <a:latin typeface="Montserrat"/>
                <a:ea typeface="Montserrat"/>
                <a:cs typeface="Montserrat"/>
                <a:sym typeface="Montserrat"/>
              </a:rPr>
              <a:t> which allows JS and browser interface to run on different threads.</a:t>
            </a:r>
            <a:endParaRPr sz="1500">
              <a:solidFill>
                <a:srgbClr val="172746"/>
              </a:solidFill>
              <a:latin typeface="Montserrat"/>
              <a:ea typeface="Montserrat"/>
              <a:cs typeface="Montserrat"/>
              <a:sym typeface="Montserrat"/>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6FF"/>
        </a:solidFill>
      </p:bgPr>
    </p:bg>
    <p:spTree>
      <p:nvGrpSpPr>
        <p:cNvPr id="389" name="Shape 389"/>
        <p:cNvGrpSpPr/>
        <p:nvPr/>
      </p:nvGrpSpPr>
      <p:grpSpPr>
        <a:xfrm>
          <a:off x="0" y="0"/>
          <a:ext cx="0" cy="0"/>
          <a:chOff x="0" y="0"/>
          <a:chExt cx="0" cy="0"/>
        </a:xfrm>
      </p:grpSpPr>
      <p:sp>
        <p:nvSpPr>
          <p:cNvPr id="390" name="Google Shape;390;g6f7ba3ab99_0_16"/>
          <p:cNvSpPr txBox="1"/>
          <p:nvPr>
            <p:ph type="title"/>
          </p:nvPr>
        </p:nvSpPr>
        <p:spPr>
          <a:xfrm>
            <a:off x="182550" y="216425"/>
            <a:ext cx="8730000" cy="685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3200"/>
              <a:buFont typeface="Arial"/>
              <a:buNone/>
            </a:pPr>
            <a:r>
              <a:rPr b="1" lang="en-US" sz="2500">
                <a:solidFill>
                  <a:srgbClr val="073763"/>
                </a:solidFill>
                <a:latin typeface="Montserrat"/>
                <a:ea typeface="Montserrat"/>
                <a:cs typeface="Montserrat"/>
                <a:sym typeface="Montserrat"/>
              </a:rPr>
              <a:t>Semantic and Structural Elements</a:t>
            </a:r>
            <a:endParaRPr b="1" sz="2500">
              <a:solidFill>
                <a:srgbClr val="073763"/>
              </a:solidFill>
              <a:latin typeface="Montserrat"/>
              <a:ea typeface="Montserrat"/>
              <a:cs typeface="Montserrat"/>
              <a:sym typeface="Montserrat"/>
            </a:endParaRPr>
          </a:p>
        </p:txBody>
      </p:sp>
      <p:sp>
        <p:nvSpPr>
          <p:cNvPr id="391" name="Google Shape;391;g6f7ba3ab99_0_16"/>
          <p:cNvSpPr/>
          <p:nvPr/>
        </p:nvSpPr>
        <p:spPr>
          <a:xfrm>
            <a:off x="-21250" y="4675900"/>
            <a:ext cx="9165300" cy="467700"/>
          </a:xfrm>
          <a:prstGeom prst="rect">
            <a:avLst/>
          </a:prstGeom>
          <a:solidFill>
            <a:srgbClr val="17274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2" name="Google Shape;392;g6f7ba3ab99_0_16"/>
          <p:cNvSpPr txBox="1"/>
          <p:nvPr/>
        </p:nvSpPr>
        <p:spPr>
          <a:xfrm>
            <a:off x="593150" y="902225"/>
            <a:ext cx="7922100" cy="34299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lang="en-US" sz="1500">
                <a:solidFill>
                  <a:srgbClr val="172746"/>
                </a:solidFill>
                <a:latin typeface="Montserrat"/>
                <a:ea typeface="Montserrat"/>
                <a:cs typeface="Montserrat"/>
                <a:sym typeface="Montserrat"/>
              </a:rPr>
              <a:t>Structural elements are used to structure content - these tags tell the browser how to display the content on the page. They give no indication as to what type of content they contain.</a:t>
            </a:r>
            <a:endParaRPr sz="1500">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None/>
            </a:pPr>
            <a:r>
              <a:rPr lang="en-US" sz="1500">
                <a:solidFill>
                  <a:srgbClr val="172746"/>
                </a:solidFill>
                <a:latin typeface="Montserrat"/>
                <a:ea typeface="Montserrat"/>
                <a:cs typeface="Montserrat"/>
                <a:sym typeface="Montserrat"/>
              </a:rPr>
              <a:t>For example, &lt;div&gt;, &lt;span&gt; etc.</a:t>
            </a:r>
            <a:endParaRPr sz="1500">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None/>
            </a:pPr>
            <a:r>
              <a:t/>
            </a:r>
            <a:endParaRPr sz="1500">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None/>
            </a:pPr>
            <a:r>
              <a:rPr lang="en-US" sz="1500">
                <a:solidFill>
                  <a:srgbClr val="172746"/>
                </a:solidFill>
                <a:latin typeface="Montserrat"/>
                <a:ea typeface="Montserrat"/>
                <a:cs typeface="Montserrat"/>
                <a:sym typeface="Montserrat"/>
              </a:rPr>
              <a:t>Semantic tags address this shortcoming by indicating clearly what role is played by the content in those tags. That explicit information helps search engines like Google and Bing to better understand which content is important, which is subsidiary, which is for navigation.</a:t>
            </a:r>
            <a:endParaRPr sz="1500">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None/>
            </a:pPr>
            <a:r>
              <a:rPr lang="en-US" sz="1500">
                <a:solidFill>
                  <a:srgbClr val="172746"/>
                </a:solidFill>
                <a:latin typeface="Montserrat"/>
                <a:ea typeface="Montserrat"/>
                <a:cs typeface="Montserrat"/>
                <a:sym typeface="Montserrat"/>
              </a:rPr>
              <a:t>For example, &lt;header&gt;, &lt;main&gt;, &lt;article&gt; etc.</a:t>
            </a:r>
            <a:endParaRPr sz="1500">
              <a:solidFill>
                <a:srgbClr val="172746"/>
              </a:solidFill>
              <a:latin typeface="Montserrat"/>
              <a:ea typeface="Montserrat"/>
              <a:cs typeface="Montserrat"/>
              <a:sym typeface="Montserrat"/>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6FF"/>
        </a:solidFill>
      </p:bgPr>
    </p:bg>
    <p:spTree>
      <p:nvGrpSpPr>
        <p:cNvPr id="396" name="Shape 396"/>
        <p:cNvGrpSpPr/>
        <p:nvPr/>
      </p:nvGrpSpPr>
      <p:grpSpPr>
        <a:xfrm>
          <a:off x="0" y="0"/>
          <a:ext cx="0" cy="0"/>
          <a:chOff x="0" y="0"/>
          <a:chExt cx="0" cy="0"/>
        </a:xfrm>
      </p:grpSpPr>
      <p:sp>
        <p:nvSpPr>
          <p:cNvPr id="397" name="Google Shape;397;g6f7ba3ab99_0_22"/>
          <p:cNvSpPr/>
          <p:nvPr/>
        </p:nvSpPr>
        <p:spPr>
          <a:xfrm>
            <a:off x="-21250" y="4675900"/>
            <a:ext cx="9165300" cy="467700"/>
          </a:xfrm>
          <a:prstGeom prst="rect">
            <a:avLst/>
          </a:prstGeom>
          <a:solidFill>
            <a:srgbClr val="17274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8" name="Google Shape;398;g6f7ba3ab99_0_22"/>
          <p:cNvSpPr txBox="1"/>
          <p:nvPr/>
        </p:nvSpPr>
        <p:spPr>
          <a:xfrm>
            <a:off x="593150" y="902225"/>
            <a:ext cx="7922100" cy="3429900"/>
          </a:xfrm>
          <a:prstGeom prst="rect">
            <a:avLst/>
          </a:prstGeom>
          <a:noFill/>
          <a:ln>
            <a:noFill/>
          </a:ln>
        </p:spPr>
        <p:txBody>
          <a:bodyPr anchorCtr="0" anchor="t" bIns="91425" lIns="91425" spcFirstLastPara="1" rIns="91425" wrap="square" tIns="91425">
            <a:noAutofit/>
          </a:bodyPr>
          <a:lstStyle/>
          <a:p>
            <a:pPr indent="0" lvl="0" marL="457200" marR="0" rtl="0" algn="l">
              <a:lnSpc>
                <a:spcPct val="115000"/>
              </a:lnSpc>
              <a:spcBef>
                <a:spcPts val="0"/>
              </a:spcBef>
              <a:spcAft>
                <a:spcPts val="0"/>
              </a:spcAft>
              <a:buNone/>
            </a:pPr>
            <a:r>
              <a:t/>
            </a:r>
            <a:endParaRPr sz="1500">
              <a:solidFill>
                <a:srgbClr val="172746"/>
              </a:solidFill>
              <a:latin typeface="Montserrat"/>
              <a:ea typeface="Montserrat"/>
              <a:cs typeface="Montserrat"/>
              <a:sym typeface="Montserrat"/>
            </a:endParaRPr>
          </a:p>
        </p:txBody>
      </p:sp>
      <p:pic>
        <p:nvPicPr>
          <p:cNvPr id="399" name="Google Shape;399;g6f7ba3ab99_0_22"/>
          <p:cNvPicPr preferRelativeResize="0"/>
          <p:nvPr/>
        </p:nvPicPr>
        <p:blipFill>
          <a:blip r:embed="rId3">
            <a:alphaModFix/>
          </a:blip>
          <a:stretch>
            <a:fillRect/>
          </a:stretch>
        </p:blipFill>
        <p:spPr>
          <a:xfrm>
            <a:off x="-30755" y="0"/>
            <a:ext cx="9211526" cy="514350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pic>
        <p:nvPicPr>
          <p:cNvPr id="404" name="Google Shape;404;g6f7ba3ab99_0_0"/>
          <p:cNvPicPr preferRelativeResize="0"/>
          <p:nvPr/>
        </p:nvPicPr>
        <p:blipFill>
          <a:blip r:embed="rId3">
            <a:alphaModFix/>
          </a:blip>
          <a:stretch>
            <a:fillRect/>
          </a:stretch>
        </p:blipFill>
        <p:spPr>
          <a:xfrm>
            <a:off x="0" y="1635"/>
            <a:ext cx="9144000" cy="5140231"/>
          </a:xfrm>
          <a:prstGeom prst="rect">
            <a:avLst/>
          </a:prstGeom>
          <a:noFill/>
          <a:ln>
            <a:noFill/>
          </a:ln>
        </p:spPr>
      </p:pic>
      <p:sp>
        <p:nvSpPr>
          <p:cNvPr id="405" name="Google Shape;405;g6f7ba3ab99_0_0"/>
          <p:cNvSpPr txBox="1"/>
          <p:nvPr/>
        </p:nvSpPr>
        <p:spPr>
          <a:xfrm>
            <a:off x="832200" y="1745400"/>
            <a:ext cx="7479600" cy="1652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700"/>
              <a:buFont typeface="Arial"/>
              <a:buNone/>
            </a:pPr>
            <a:r>
              <a:rPr b="1" lang="en-US" sz="4800">
                <a:solidFill>
                  <a:srgbClr val="EFEFEF"/>
                </a:solidFill>
                <a:latin typeface="Montserrat"/>
                <a:ea typeface="Montserrat"/>
                <a:cs typeface="Montserrat"/>
                <a:sym typeface="Montserrat"/>
              </a:rPr>
              <a:t>NEW HTML5 ELEMENTS</a:t>
            </a:r>
            <a:endParaRPr b="1" i="0" sz="4800" u="none" cap="none" strike="noStrike">
              <a:solidFill>
                <a:srgbClr val="EFEFEF"/>
              </a:solidFill>
              <a:latin typeface="Montserrat"/>
              <a:ea typeface="Montserrat"/>
              <a:cs typeface="Montserrat"/>
              <a:sym typeface="Montserrat"/>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6FF"/>
        </a:solidFill>
      </p:bgPr>
    </p:bg>
    <p:spTree>
      <p:nvGrpSpPr>
        <p:cNvPr id="409" name="Shape 409"/>
        <p:cNvGrpSpPr/>
        <p:nvPr/>
      </p:nvGrpSpPr>
      <p:grpSpPr>
        <a:xfrm>
          <a:off x="0" y="0"/>
          <a:ext cx="0" cy="0"/>
          <a:chOff x="0" y="0"/>
          <a:chExt cx="0" cy="0"/>
        </a:xfrm>
      </p:grpSpPr>
      <p:pic>
        <p:nvPicPr>
          <p:cNvPr id="410" name="Google Shape;410;g6f7ba3ab99_0_34"/>
          <p:cNvPicPr preferRelativeResize="0"/>
          <p:nvPr/>
        </p:nvPicPr>
        <p:blipFill>
          <a:blip r:embed="rId3">
            <a:alphaModFix/>
          </a:blip>
          <a:stretch>
            <a:fillRect/>
          </a:stretch>
        </p:blipFill>
        <p:spPr>
          <a:xfrm>
            <a:off x="0" y="0"/>
            <a:ext cx="9143990" cy="51435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pic>
        <p:nvPicPr>
          <p:cNvPr id="129" name="Google Shape;129;g6548aeef45_0_16"/>
          <p:cNvPicPr preferRelativeResize="0"/>
          <p:nvPr/>
        </p:nvPicPr>
        <p:blipFill>
          <a:blip r:embed="rId3">
            <a:alphaModFix/>
          </a:blip>
          <a:stretch>
            <a:fillRect/>
          </a:stretch>
        </p:blipFill>
        <p:spPr>
          <a:xfrm>
            <a:off x="0" y="0"/>
            <a:ext cx="9144000" cy="5143505"/>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6FF"/>
        </a:solidFill>
      </p:bgPr>
    </p:bg>
    <p:spTree>
      <p:nvGrpSpPr>
        <p:cNvPr id="414" name="Shape 414"/>
        <p:cNvGrpSpPr/>
        <p:nvPr/>
      </p:nvGrpSpPr>
      <p:grpSpPr>
        <a:xfrm>
          <a:off x="0" y="0"/>
          <a:ext cx="0" cy="0"/>
          <a:chOff x="0" y="0"/>
          <a:chExt cx="0" cy="0"/>
        </a:xfrm>
      </p:grpSpPr>
      <p:pic>
        <p:nvPicPr>
          <p:cNvPr id="415" name="Google Shape;415;g6f7ba3ab99_0_89"/>
          <p:cNvPicPr preferRelativeResize="0"/>
          <p:nvPr/>
        </p:nvPicPr>
        <p:blipFill>
          <a:blip r:embed="rId3">
            <a:alphaModFix/>
          </a:blip>
          <a:stretch>
            <a:fillRect/>
          </a:stretch>
        </p:blipFill>
        <p:spPr>
          <a:xfrm>
            <a:off x="0" y="0"/>
            <a:ext cx="9144000" cy="5143505"/>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6FF"/>
        </a:solidFill>
      </p:bgPr>
    </p:bg>
    <p:spTree>
      <p:nvGrpSpPr>
        <p:cNvPr id="419" name="Shape 419"/>
        <p:cNvGrpSpPr/>
        <p:nvPr/>
      </p:nvGrpSpPr>
      <p:grpSpPr>
        <a:xfrm>
          <a:off x="0" y="0"/>
          <a:ext cx="0" cy="0"/>
          <a:chOff x="0" y="0"/>
          <a:chExt cx="0" cy="0"/>
        </a:xfrm>
      </p:grpSpPr>
      <p:pic>
        <p:nvPicPr>
          <p:cNvPr id="420" name="Google Shape;420;g6f7ba3ab99_0_93"/>
          <p:cNvPicPr preferRelativeResize="0"/>
          <p:nvPr/>
        </p:nvPicPr>
        <p:blipFill>
          <a:blip r:embed="rId3">
            <a:alphaModFix/>
          </a:blip>
          <a:stretch>
            <a:fillRect/>
          </a:stretch>
        </p:blipFill>
        <p:spPr>
          <a:xfrm>
            <a:off x="0" y="0"/>
            <a:ext cx="9144000" cy="5143505"/>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6FF"/>
        </a:solidFill>
      </p:bgPr>
    </p:bg>
    <p:spTree>
      <p:nvGrpSpPr>
        <p:cNvPr id="424" name="Shape 424"/>
        <p:cNvGrpSpPr/>
        <p:nvPr/>
      </p:nvGrpSpPr>
      <p:grpSpPr>
        <a:xfrm>
          <a:off x="0" y="0"/>
          <a:ext cx="0" cy="0"/>
          <a:chOff x="0" y="0"/>
          <a:chExt cx="0" cy="0"/>
        </a:xfrm>
      </p:grpSpPr>
      <p:pic>
        <p:nvPicPr>
          <p:cNvPr id="425" name="Google Shape;425;g6f7ba3ab99_0_96"/>
          <p:cNvPicPr preferRelativeResize="0"/>
          <p:nvPr/>
        </p:nvPicPr>
        <p:blipFill>
          <a:blip r:embed="rId3">
            <a:alphaModFix/>
          </a:blip>
          <a:stretch>
            <a:fillRect/>
          </a:stretch>
        </p:blipFill>
        <p:spPr>
          <a:xfrm>
            <a:off x="0" y="0"/>
            <a:ext cx="9144000" cy="5143505"/>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6FF"/>
        </a:solidFill>
      </p:bgPr>
    </p:bg>
    <p:spTree>
      <p:nvGrpSpPr>
        <p:cNvPr id="429" name="Shape 429"/>
        <p:cNvGrpSpPr/>
        <p:nvPr/>
      </p:nvGrpSpPr>
      <p:grpSpPr>
        <a:xfrm>
          <a:off x="0" y="0"/>
          <a:ext cx="0" cy="0"/>
          <a:chOff x="0" y="0"/>
          <a:chExt cx="0" cy="0"/>
        </a:xfrm>
      </p:grpSpPr>
      <p:pic>
        <p:nvPicPr>
          <p:cNvPr id="430" name="Google Shape;430;g6f7ba3ab99_0_99"/>
          <p:cNvPicPr preferRelativeResize="0"/>
          <p:nvPr/>
        </p:nvPicPr>
        <p:blipFill>
          <a:blip r:embed="rId3">
            <a:alphaModFix/>
          </a:blip>
          <a:stretch>
            <a:fillRect/>
          </a:stretch>
        </p:blipFill>
        <p:spPr>
          <a:xfrm>
            <a:off x="0" y="0"/>
            <a:ext cx="9144000" cy="5143505"/>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pic>
        <p:nvPicPr>
          <p:cNvPr id="435" name="Google Shape;435;g6f7ba3ab99_0_46"/>
          <p:cNvPicPr preferRelativeResize="0"/>
          <p:nvPr/>
        </p:nvPicPr>
        <p:blipFill>
          <a:blip r:embed="rId3">
            <a:alphaModFix/>
          </a:blip>
          <a:stretch>
            <a:fillRect/>
          </a:stretch>
        </p:blipFill>
        <p:spPr>
          <a:xfrm>
            <a:off x="0" y="1635"/>
            <a:ext cx="9144000" cy="5140231"/>
          </a:xfrm>
          <a:prstGeom prst="rect">
            <a:avLst/>
          </a:prstGeom>
          <a:noFill/>
          <a:ln>
            <a:noFill/>
          </a:ln>
        </p:spPr>
      </p:pic>
      <p:sp>
        <p:nvSpPr>
          <p:cNvPr id="436" name="Google Shape;436;g6f7ba3ab99_0_46"/>
          <p:cNvSpPr txBox="1"/>
          <p:nvPr/>
        </p:nvSpPr>
        <p:spPr>
          <a:xfrm>
            <a:off x="832200" y="2129250"/>
            <a:ext cx="7479600" cy="885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700"/>
              <a:buFont typeface="Arial"/>
              <a:buNone/>
            </a:pPr>
            <a:r>
              <a:rPr b="1" lang="en-US" sz="4800">
                <a:solidFill>
                  <a:srgbClr val="EFEFEF"/>
                </a:solidFill>
                <a:latin typeface="Montserrat"/>
                <a:ea typeface="Montserrat"/>
                <a:cs typeface="Montserrat"/>
                <a:sym typeface="Montserrat"/>
              </a:rPr>
              <a:t>FORMS</a:t>
            </a:r>
            <a:endParaRPr b="1" i="0" sz="4800" u="none" cap="none" strike="noStrike">
              <a:solidFill>
                <a:srgbClr val="EFEFEF"/>
              </a:solidFill>
              <a:latin typeface="Montserrat"/>
              <a:ea typeface="Montserrat"/>
              <a:cs typeface="Montserrat"/>
              <a:sym typeface="Montserrat"/>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6FF"/>
        </a:solidFill>
      </p:bgPr>
    </p:bg>
    <p:spTree>
      <p:nvGrpSpPr>
        <p:cNvPr id="440" name="Shape 440"/>
        <p:cNvGrpSpPr/>
        <p:nvPr/>
      </p:nvGrpSpPr>
      <p:grpSpPr>
        <a:xfrm>
          <a:off x="0" y="0"/>
          <a:ext cx="0" cy="0"/>
          <a:chOff x="0" y="0"/>
          <a:chExt cx="0" cy="0"/>
        </a:xfrm>
      </p:grpSpPr>
      <p:pic>
        <p:nvPicPr>
          <p:cNvPr id="441" name="Google Shape;441;g6f7ba3ab99_0_40"/>
          <p:cNvPicPr preferRelativeResize="0"/>
          <p:nvPr/>
        </p:nvPicPr>
        <p:blipFill>
          <a:blip r:embed="rId3">
            <a:alphaModFix/>
          </a:blip>
          <a:stretch>
            <a:fillRect/>
          </a:stretch>
        </p:blipFill>
        <p:spPr>
          <a:xfrm>
            <a:off x="0" y="0"/>
            <a:ext cx="9144000" cy="5143505"/>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6FF"/>
        </a:solidFill>
      </p:bgPr>
    </p:bg>
    <p:spTree>
      <p:nvGrpSpPr>
        <p:cNvPr id="445" name="Shape 445"/>
        <p:cNvGrpSpPr/>
        <p:nvPr/>
      </p:nvGrpSpPr>
      <p:grpSpPr>
        <a:xfrm>
          <a:off x="0" y="0"/>
          <a:ext cx="0" cy="0"/>
          <a:chOff x="0" y="0"/>
          <a:chExt cx="0" cy="0"/>
        </a:xfrm>
      </p:grpSpPr>
      <p:pic>
        <p:nvPicPr>
          <p:cNvPr id="446" name="Google Shape;446;g6f7ba3ab99_0_135"/>
          <p:cNvPicPr preferRelativeResize="0"/>
          <p:nvPr/>
        </p:nvPicPr>
        <p:blipFill rotWithShape="1">
          <a:blip r:embed="rId3">
            <a:alphaModFix/>
          </a:blip>
          <a:srcRect b="5141" l="12407" r="12211" t="12322"/>
          <a:stretch/>
        </p:blipFill>
        <p:spPr>
          <a:xfrm>
            <a:off x="396475" y="0"/>
            <a:ext cx="8351045" cy="514350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6FF"/>
        </a:solidFill>
      </p:bgPr>
    </p:bg>
    <p:spTree>
      <p:nvGrpSpPr>
        <p:cNvPr id="450" name="Shape 450"/>
        <p:cNvGrpSpPr/>
        <p:nvPr/>
      </p:nvGrpSpPr>
      <p:grpSpPr>
        <a:xfrm>
          <a:off x="0" y="0"/>
          <a:ext cx="0" cy="0"/>
          <a:chOff x="0" y="0"/>
          <a:chExt cx="0" cy="0"/>
        </a:xfrm>
      </p:grpSpPr>
      <p:pic>
        <p:nvPicPr>
          <p:cNvPr id="451" name="Google Shape;451;g6f7ba3ab99_0_130"/>
          <p:cNvPicPr preferRelativeResize="0"/>
          <p:nvPr/>
        </p:nvPicPr>
        <p:blipFill rotWithShape="1">
          <a:blip r:embed="rId3">
            <a:alphaModFix/>
          </a:blip>
          <a:srcRect b="4594" l="5274" r="4252" t="12321"/>
          <a:stretch/>
        </p:blipFill>
        <p:spPr>
          <a:xfrm>
            <a:off x="0" y="209988"/>
            <a:ext cx="9144000" cy="4723531"/>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6FF"/>
        </a:solidFill>
      </p:bgPr>
    </p:bg>
    <p:spTree>
      <p:nvGrpSpPr>
        <p:cNvPr id="455" name="Shape 455"/>
        <p:cNvGrpSpPr/>
        <p:nvPr/>
      </p:nvGrpSpPr>
      <p:grpSpPr>
        <a:xfrm>
          <a:off x="0" y="0"/>
          <a:ext cx="0" cy="0"/>
          <a:chOff x="0" y="0"/>
          <a:chExt cx="0" cy="0"/>
        </a:xfrm>
      </p:grpSpPr>
      <p:pic>
        <p:nvPicPr>
          <p:cNvPr id="456" name="Google Shape;456;g6f7ba3ab99_0_140"/>
          <p:cNvPicPr preferRelativeResize="0"/>
          <p:nvPr/>
        </p:nvPicPr>
        <p:blipFill rotWithShape="1">
          <a:blip r:embed="rId3">
            <a:alphaModFix/>
          </a:blip>
          <a:srcRect b="4596" l="8360" r="8368" t="12132"/>
          <a:stretch/>
        </p:blipFill>
        <p:spPr>
          <a:xfrm>
            <a:off x="0" y="0"/>
            <a:ext cx="9144000" cy="5143500"/>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6FF"/>
        </a:solidFill>
      </p:bgPr>
    </p:bg>
    <p:spTree>
      <p:nvGrpSpPr>
        <p:cNvPr id="460" name="Shape 460"/>
        <p:cNvGrpSpPr/>
        <p:nvPr/>
      </p:nvGrpSpPr>
      <p:grpSpPr>
        <a:xfrm>
          <a:off x="0" y="0"/>
          <a:ext cx="0" cy="0"/>
          <a:chOff x="0" y="0"/>
          <a:chExt cx="0" cy="0"/>
        </a:xfrm>
      </p:grpSpPr>
      <p:pic>
        <p:nvPicPr>
          <p:cNvPr id="461" name="Google Shape;461;g657139bfc6_1_1"/>
          <p:cNvPicPr preferRelativeResize="0"/>
          <p:nvPr/>
        </p:nvPicPr>
        <p:blipFill>
          <a:blip r:embed="rId3">
            <a:alphaModFix/>
          </a:blip>
          <a:stretch>
            <a:fillRect/>
          </a:stretch>
        </p:blipFill>
        <p:spPr>
          <a:xfrm>
            <a:off x="0" y="0"/>
            <a:ext cx="9144000" cy="514350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pic>
        <p:nvPicPr>
          <p:cNvPr id="134" name="Google Shape;134;g5f0308bde3_0_419"/>
          <p:cNvPicPr preferRelativeResize="0"/>
          <p:nvPr/>
        </p:nvPicPr>
        <p:blipFill>
          <a:blip r:embed="rId3">
            <a:alphaModFix/>
          </a:blip>
          <a:stretch>
            <a:fillRect/>
          </a:stretch>
        </p:blipFill>
        <p:spPr>
          <a:xfrm>
            <a:off x="0" y="1635"/>
            <a:ext cx="9144000" cy="5140231"/>
          </a:xfrm>
          <a:prstGeom prst="rect">
            <a:avLst/>
          </a:prstGeom>
          <a:noFill/>
          <a:ln>
            <a:noFill/>
          </a:ln>
        </p:spPr>
      </p:pic>
      <p:sp>
        <p:nvSpPr>
          <p:cNvPr id="135" name="Google Shape;135;g5f0308bde3_0_419"/>
          <p:cNvSpPr txBox="1"/>
          <p:nvPr/>
        </p:nvSpPr>
        <p:spPr>
          <a:xfrm>
            <a:off x="832200" y="2129250"/>
            <a:ext cx="7479600" cy="885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700"/>
              <a:buFont typeface="Arial"/>
              <a:buNone/>
            </a:pPr>
            <a:r>
              <a:rPr b="1" lang="en-US" sz="4800">
                <a:solidFill>
                  <a:srgbClr val="EFEFEF"/>
                </a:solidFill>
                <a:latin typeface="Montserrat"/>
                <a:ea typeface="Montserrat"/>
                <a:cs typeface="Montserrat"/>
                <a:sym typeface="Montserrat"/>
              </a:rPr>
              <a:t>JOURNEY OF HTML</a:t>
            </a:r>
            <a:endParaRPr b="1" i="0" sz="4800" u="none" cap="none" strike="noStrike">
              <a:solidFill>
                <a:srgbClr val="EFEFEF"/>
              </a:solidFill>
              <a:latin typeface="Montserrat"/>
              <a:ea typeface="Montserrat"/>
              <a:cs typeface="Montserrat"/>
              <a:sym typeface="Montserrat"/>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6FF"/>
        </a:solidFill>
      </p:bgPr>
    </p:bg>
    <p:spTree>
      <p:nvGrpSpPr>
        <p:cNvPr id="465" name="Shape 465"/>
        <p:cNvGrpSpPr/>
        <p:nvPr/>
      </p:nvGrpSpPr>
      <p:grpSpPr>
        <a:xfrm>
          <a:off x="0" y="0"/>
          <a:ext cx="0" cy="0"/>
          <a:chOff x="0" y="0"/>
          <a:chExt cx="0" cy="0"/>
        </a:xfrm>
      </p:grpSpPr>
      <p:pic>
        <p:nvPicPr>
          <p:cNvPr id="466" name="Google Shape;466;g657139bfc6_1_6"/>
          <p:cNvPicPr preferRelativeResize="0"/>
          <p:nvPr/>
        </p:nvPicPr>
        <p:blipFill rotWithShape="1">
          <a:blip r:embed="rId3">
            <a:alphaModFix/>
          </a:blip>
          <a:srcRect b="4703" l="0" r="0" t="12198"/>
          <a:stretch/>
        </p:blipFill>
        <p:spPr>
          <a:xfrm>
            <a:off x="0" y="891800"/>
            <a:ext cx="9144000" cy="4274300"/>
          </a:xfrm>
          <a:prstGeom prst="rect">
            <a:avLst/>
          </a:prstGeom>
          <a:noFill/>
          <a:ln>
            <a:noFill/>
          </a:ln>
        </p:spPr>
      </p:pic>
      <p:sp>
        <p:nvSpPr>
          <p:cNvPr id="467" name="Google Shape;467;g657139bfc6_1_6"/>
          <p:cNvSpPr txBox="1"/>
          <p:nvPr>
            <p:ph type="title"/>
          </p:nvPr>
        </p:nvSpPr>
        <p:spPr>
          <a:xfrm>
            <a:off x="182550" y="216425"/>
            <a:ext cx="8730000" cy="685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3200"/>
              <a:buFont typeface="Arial"/>
              <a:buNone/>
            </a:pPr>
            <a:r>
              <a:rPr b="1" lang="en-US" sz="2500">
                <a:solidFill>
                  <a:srgbClr val="073763"/>
                </a:solidFill>
                <a:latin typeface="Montserrat"/>
                <a:ea typeface="Montserrat"/>
                <a:cs typeface="Montserrat"/>
                <a:sym typeface="Montserrat"/>
              </a:rPr>
              <a:t>&lt;fieldset&gt;&lt;/fieldset&gt;</a:t>
            </a:r>
            <a:endParaRPr b="1" sz="2500">
              <a:solidFill>
                <a:srgbClr val="073763"/>
              </a:solidFill>
              <a:latin typeface="Montserrat"/>
              <a:ea typeface="Montserrat"/>
              <a:cs typeface="Montserrat"/>
              <a:sym typeface="Montserrat"/>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6FF"/>
        </a:solidFill>
      </p:bgPr>
    </p:bg>
    <p:spTree>
      <p:nvGrpSpPr>
        <p:cNvPr id="471" name="Shape 471"/>
        <p:cNvGrpSpPr/>
        <p:nvPr/>
      </p:nvGrpSpPr>
      <p:grpSpPr>
        <a:xfrm>
          <a:off x="0" y="0"/>
          <a:ext cx="0" cy="0"/>
          <a:chOff x="0" y="0"/>
          <a:chExt cx="0" cy="0"/>
        </a:xfrm>
      </p:grpSpPr>
      <p:pic>
        <p:nvPicPr>
          <p:cNvPr id="472" name="Google Shape;472;g657139bfc6_1_10"/>
          <p:cNvPicPr preferRelativeResize="0"/>
          <p:nvPr/>
        </p:nvPicPr>
        <p:blipFill rotWithShape="1">
          <a:blip r:embed="rId3">
            <a:alphaModFix/>
          </a:blip>
          <a:srcRect b="4705" l="0" r="0" t="12016"/>
          <a:stretch/>
        </p:blipFill>
        <p:spPr>
          <a:xfrm>
            <a:off x="0" y="887325"/>
            <a:ext cx="9144000" cy="4283250"/>
          </a:xfrm>
          <a:prstGeom prst="rect">
            <a:avLst/>
          </a:prstGeom>
          <a:noFill/>
          <a:ln>
            <a:noFill/>
          </a:ln>
        </p:spPr>
      </p:pic>
      <p:sp>
        <p:nvSpPr>
          <p:cNvPr id="473" name="Google Shape;473;g657139bfc6_1_10"/>
          <p:cNvSpPr txBox="1"/>
          <p:nvPr>
            <p:ph type="title"/>
          </p:nvPr>
        </p:nvSpPr>
        <p:spPr>
          <a:xfrm>
            <a:off x="182550" y="216425"/>
            <a:ext cx="8730000" cy="685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3200"/>
              <a:buFont typeface="Arial"/>
              <a:buNone/>
            </a:pPr>
            <a:r>
              <a:rPr b="1" lang="en-US" sz="2500">
                <a:solidFill>
                  <a:srgbClr val="073763"/>
                </a:solidFill>
                <a:latin typeface="Montserrat"/>
                <a:ea typeface="Montserrat"/>
                <a:cs typeface="Montserrat"/>
                <a:sym typeface="Montserrat"/>
              </a:rPr>
              <a:t>&lt;legend&gt;&lt;/legend&gt;</a:t>
            </a:r>
            <a:endParaRPr b="1" sz="2500">
              <a:solidFill>
                <a:srgbClr val="073763"/>
              </a:solidFill>
              <a:latin typeface="Montserrat"/>
              <a:ea typeface="Montserrat"/>
              <a:cs typeface="Montserrat"/>
              <a:sym typeface="Montserrat"/>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6FF"/>
        </a:solidFill>
      </p:bgPr>
    </p:bg>
    <p:spTree>
      <p:nvGrpSpPr>
        <p:cNvPr id="477" name="Shape 477"/>
        <p:cNvGrpSpPr/>
        <p:nvPr/>
      </p:nvGrpSpPr>
      <p:grpSpPr>
        <a:xfrm>
          <a:off x="0" y="0"/>
          <a:ext cx="0" cy="0"/>
          <a:chOff x="0" y="0"/>
          <a:chExt cx="0" cy="0"/>
        </a:xfrm>
      </p:grpSpPr>
      <p:sp>
        <p:nvSpPr>
          <p:cNvPr id="478" name="Google Shape;478;g657139bfc6_1_17"/>
          <p:cNvSpPr txBox="1"/>
          <p:nvPr>
            <p:ph type="title"/>
          </p:nvPr>
        </p:nvSpPr>
        <p:spPr>
          <a:xfrm>
            <a:off x="182550" y="216425"/>
            <a:ext cx="8730000" cy="685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3200"/>
              <a:buFont typeface="Arial"/>
              <a:buNone/>
            </a:pPr>
            <a:r>
              <a:rPr b="1" lang="en-US" sz="2500">
                <a:solidFill>
                  <a:srgbClr val="073763"/>
                </a:solidFill>
                <a:latin typeface="Montserrat"/>
                <a:ea typeface="Montserrat"/>
                <a:cs typeface="Montserrat"/>
                <a:sym typeface="Montserrat"/>
              </a:rPr>
              <a:t>&lt;optgroup&gt;&lt;/optgroup&gt;</a:t>
            </a:r>
            <a:endParaRPr b="1" sz="2500">
              <a:solidFill>
                <a:srgbClr val="073763"/>
              </a:solidFill>
              <a:latin typeface="Montserrat"/>
              <a:ea typeface="Montserrat"/>
              <a:cs typeface="Montserrat"/>
              <a:sym typeface="Montserrat"/>
            </a:endParaRPr>
          </a:p>
        </p:txBody>
      </p:sp>
      <p:pic>
        <p:nvPicPr>
          <p:cNvPr id="479" name="Google Shape;479;g657139bfc6_1_17"/>
          <p:cNvPicPr preferRelativeResize="0"/>
          <p:nvPr/>
        </p:nvPicPr>
        <p:blipFill rotWithShape="1">
          <a:blip r:embed="rId3">
            <a:alphaModFix/>
          </a:blip>
          <a:srcRect b="4357" l="0" r="0" t="11848"/>
          <a:stretch/>
        </p:blipFill>
        <p:spPr>
          <a:xfrm>
            <a:off x="0" y="837925"/>
            <a:ext cx="9144000" cy="4310150"/>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6FF"/>
        </a:solidFill>
      </p:bgPr>
    </p:bg>
    <p:spTree>
      <p:nvGrpSpPr>
        <p:cNvPr id="483" name="Shape 483"/>
        <p:cNvGrpSpPr/>
        <p:nvPr/>
      </p:nvGrpSpPr>
      <p:grpSpPr>
        <a:xfrm>
          <a:off x="0" y="0"/>
          <a:ext cx="0" cy="0"/>
          <a:chOff x="0" y="0"/>
          <a:chExt cx="0" cy="0"/>
        </a:xfrm>
      </p:grpSpPr>
      <p:sp>
        <p:nvSpPr>
          <p:cNvPr id="484" name="Google Shape;484;g657139bfc6_1_24"/>
          <p:cNvSpPr txBox="1"/>
          <p:nvPr>
            <p:ph type="title"/>
          </p:nvPr>
        </p:nvSpPr>
        <p:spPr>
          <a:xfrm>
            <a:off x="182550" y="216425"/>
            <a:ext cx="8730000" cy="685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3200"/>
              <a:buFont typeface="Arial"/>
              <a:buNone/>
            </a:pPr>
            <a:r>
              <a:rPr b="1" lang="en-US" sz="2500">
                <a:solidFill>
                  <a:srgbClr val="073763"/>
                </a:solidFill>
                <a:latin typeface="Montserrat"/>
                <a:ea typeface="Montserrat"/>
                <a:cs typeface="Montserrat"/>
                <a:sym typeface="Montserrat"/>
              </a:rPr>
              <a:t>&lt;datalist&gt;&lt;/datalist&gt;</a:t>
            </a:r>
            <a:endParaRPr b="1" sz="2500">
              <a:solidFill>
                <a:srgbClr val="073763"/>
              </a:solidFill>
              <a:latin typeface="Montserrat"/>
              <a:ea typeface="Montserrat"/>
              <a:cs typeface="Montserrat"/>
              <a:sym typeface="Montserrat"/>
            </a:endParaRPr>
          </a:p>
        </p:txBody>
      </p:sp>
      <p:pic>
        <p:nvPicPr>
          <p:cNvPr id="485" name="Google Shape;485;g657139bfc6_1_24"/>
          <p:cNvPicPr preferRelativeResize="0"/>
          <p:nvPr/>
        </p:nvPicPr>
        <p:blipFill rotWithShape="1">
          <a:blip r:embed="rId3">
            <a:alphaModFix/>
          </a:blip>
          <a:srcRect b="4705" l="0" r="0" t="12016"/>
          <a:stretch/>
        </p:blipFill>
        <p:spPr>
          <a:xfrm>
            <a:off x="0" y="860250"/>
            <a:ext cx="9144000" cy="4283250"/>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6FF"/>
        </a:solidFill>
      </p:bgPr>
    </p:bg>
    <p:spTree>
      <p:nvGrpSpPr>
        <p:cNvPr id="489" name="Shape 489"/>
        <p:cNvGrpSpPr/>
        <p:nvPr/>
      </p:nvGrpSpPr>
      <p:grpSpPr>
        <a:xfrm>
          <a:off x="0" y="0"/>
          <a:ext cx="0" cy="0"/>
          <a:chOff x="0" y="0"/>
          <a:chExt cx="0" cy="0"/>
        </a:xfrm>
      </p:grpSpPr>
      <p:pic>
        <p:nvPicPr>
          <p:cNvPr id="490" name="Google Shape;490;g657139bfc6_1_30"/>
          <p:cNvPicPr preferRelativeResize="0"/>
          <p:nvPr/>
        </p:nvPicPr>
        <p:blipFill>
          <a:blip r:embed="rId3">
            <a:alphaModFix/>
          </a:blip>
          <a:stretch>
            <a:fillRect/>
          </a:stretch>
        </p:blipFill>
        <p:spPr>
          <a:xfrm>
            <a:off x="0" y="0"/>
            <a:ext cx="9143990" cy="5143500"/>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6FF"/>
        </a:solidFill>
      </p:bgPr>
    </p:bg>
    <p:spTree>
      <p:nvGrpSpPr>
        <p:cNvPr id="494" name="Shape 494"/>
        <p:cNvGrpSpPr/>
        <p:nvPr/>
      </p:nvGrpSpPr>
      <p:grpSpPr>
        <a:xfrm>
          <a:off x="0" y="0"/>
          <a:ext cx="0" cy="0"/>
          <a:chOff x="0" y="0"/>
          <a:chExt cx="0" cy="0"/>
        </a:xfrm>
      </p:grpSpPr>
      <p:pic>
        <p:nvPicPr>
          <p:cNvPr id="495" name="Google Shape;495;g657139bfc6_1_39"/>
          <p:cNvPicPr preferRelativeResize="0"/>
          <p:nvPr/>
        </p:nvPicPr>
        <p:blipFill>
          <a:blip r:embed="rId3">
            <a:alphaModFix/>
          </a:blip>
          <a:stretch>
            <a:fillRect/>
          </a:stretch>
        </p:blipFill>
        <p:spPr>
          <a:xfrm>
            <a:off x="0" y="0"/>
            <a:ext cx="9144000" cy="5143505"/>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9" name="Shape 499"/>
        <p:cNvGrpSpPr/>
        <p:nvPr/>
      </p:nvGrpSpPr>
      <p:grpSpPr>
        <a:xfrm>
          <a:off x="0" y="0"/>
          <a:ext cx="0" cy="0"/>
          <a:chOff x="0" y="0"/>
          <a:chExt cx="0" cy="0"/>
        </a:xfrm>
      </p:grpSpPr>
      <p:pic>
        <p:nvPicPr>
          <p:cNvPr id="500" name="Google Shape;500;g6f7ba3ab99_0_124"/>
          <p:cNvPicPr preferRelativeResize="0"/>
          <p:nvPr/>
        </p:nvPicPr>
        <p:blipFill>
          <a:blip r:embed="rId3">
            <a:alphaModFix/>
          </a:blip>
          <a:stretch>
            <a:fillRect/>
          </a:stretch>
        </p:blipFill>
        <p:spPr>
          <a:xfrm>
            <a:off x="0" y="1635"/>
            <a:ext cx="9144000" cy="5140231"/>
          </a:xfrm>
          <a:prstGeom prst="rect">
            <a:avLst/>
          </a:prstGeom>
          <a:noFill/>
          <a:ln>
            <a:noFill/>
          </a:ln>
        </p:spPr>
      </p:pic>
      <p:sp>
        <p:nvSpPr>
          <p:cNvPr id="501" name="Google Shape;501;g6f7ba3ab99_0_124"/>
          <p:cNvSpPr txBox="1"/>
          <p:nvPr/>
        </p:nvSpPr>
        <p:spPr>
          <a:xfrm>
            <a:off x="832200" y="2129250"/>
            <a:ext cx="7479600" cy="885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700"/>
              <a:buFont typeface="Arial"/>
              <a:buNone/>
            </a:pPr>
            <a:r>
              <a:rPr b="1" lang="en-US" sz="4800">
                <a:solidFill>
                  <a:srgbClr val="EFEFEF"/>
                </a:solidFill>
                <a:latin typeface="Montserrat"/>
                <a:ea typeface="Montserrat"/>
                <a:cs typeface="Montserrat"/>
                <a:sym typeface="Montserrat"/>
              </a:rPr>
              <a:t>Quiz Time</a:t>
            </a:r>
            <a:endParaRPr b="1" i="0" sz="4800" u="none" cap="none" strike="noStrike">
              <a:solidFill>
                <a:srgbClr val="EFEFEF"/>
              </a:solidFill>
              <a:latin typeface="Montserrat"/>
              <a:ea typeface="Montserrat"/>
              <a:cs typeface="Montserrat"/>
              <a:sym typeface="Montserrat"/>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6FF"/>
        </a:solidFill>
      </p:bgPr>
    </p:bg>
    <p:spTree>
      <p:nvGrpSpPr>
        <p:cNvPr id="505" name="Shape 505"/>
        <p:cNvGrpSpPr/>
        <p:nvPr/>
      </p:nvGrpSpPr>
      <p:grpSpPr>
        <a:xfrm>
          <a:off x="0" y="0"/>
          <a:ext cx="0" cy="0"/>
          <a:chOff x="0" y="0"/>
          <a:chExt cx="0" cy="0"/>
        </a:xfrm>
      </p:grpSpPr>
      <p:sp>
        <p:nvSpPr>
          <p:cNvPr id="506" name="Google Shape;506;g6f7ba3ab99_0_116"/>
          <p:cNvSpPr txBox="1"/>
          <p:nvPr>
            <p:ph type="title"/>
          </p:nvPr>
        </p:nvSpPr>
        <p:spPr>
          <a:xfrm>
            <a:off x="182550" y="216425"/>
            <a:ext cx="8730000" cy="685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3200"/>
              <a:buFont typeface="Arial"/>
              <a:buNone/>
            </a:pPr>
            <a:r>
              <a:rPr b="1" lang="en-US" sz="2500">
                <a:solidFill>
                  <a:srgbClr val="073763"/>
                </a:solidFill>
                <a:latin typeface="Montserrat"/>
                <a:ea typeface="Montserrat"/>
                <a:cs typeface="Montserrat"/>
                <a:sym typeface="Montserrat"/>
              </a:rPr>
              <a:t>Quiz - 1 : HTML Basics</a:t>
            </a:r>
            <a:endParaRPr b="1" sz="2500">
              <a:solidFill>
                <a:srgbClr val="073763"/>
              </a:solidFill>
              <a:latin typeface="Montserrat"/>
              <a:ea typeface="Montserrat"/>
              <a:cs typeface="Montserrat"/>
              <a:sym typeface="Montserrat"/>
            </a:endParaRPr>
          </a:p>
        </p:txBody>
      </p:sp>
      <p:sp>
        <p:nvSpPr>
          <p:cNvPr id="507" name="Google Shape;507;g6f7ba3ab99_0_116"/>
          <p:cNvSpPr/>
          <p:nvPr/>
        </p:nvSpPr>
        <p:spPr>
          <a:xfrm>
            <a:off x="-21250" y="4675900"/>
            <a:ext cx="9165300" cy="467700"/>
          </a:xfrm>
          <a:prstGeom prst="rect">
            <a:avLst/>
          </a:prstGeom>
          <a:solidFill>
            <a:srgbClr val="17274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8" name="Google Shape;508;g6f7ba3ab99_0_116"/>
          <p:cNvSpPr txBox="1"/>
          <p:nvPr/>
        </p:nvSpPr>
        <p:spPr>
          <a:xfrm>
            <a:off x="593150" y="902225"/>
            <a:ext cx="7922100" cy="34299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Duration: 15 minutes</a:t>
            </a:r>
            <a:endParaRPr sz="1500">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Question Count: 10</a:t>
            </a:r>
            <a:endParaRPr sz="1500">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Clr>
                <a:schemeClr val="dk1"/>
              </a:buClr>
              <a:buSzPts val="1100"/>
              <a:buFont typeface="Arial"/>
              <a:buNone/>
            </a:pPr>
            <a:r>
              <a:t/>
            </a:r>
            <a:endParaRPr sz="1500">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Clr>
                <a:schemeClr val="dk1"/>
              </a:buClr>
              <a:buSzPts val="1100"/>
              <a:buFont typeface="Arial"/>
              <a:buNone/>
            </a:pPr>
            <a:r>
              <a:rPr lang="en-US" sz="1500" u="sng">
                <a:solidFill>
                  <a:schemeClr val="hlink"/>
                </a:solidFill>
                <a:latin typeface="Montserrat"/>
                <a:ea typeface="Montserrat"/>
                <a:cs typeface="Montserrat"/>
                <a:sym typeface="Montserrat"/>
                <a:hlinkClick r:id="rId3"/>
              </a:rPr>
              <a:t>https://forms.gle/SP7YEkQu9A1ePMc2A</a:t>
            </a:r>
            <a:endParaRPr sz="1500" u="sng">
              <a:solidFill>
                <a:srgbClr val="3C78D8"/>
              </a:solidFill>
              <a:latin typeface="Montserrat"/>
              <a:ea typeface="Montserrat"/>
              <a:cs typeface="Montserrat"/>
              <a:sym typeface="Montserrat"/>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2" name="Shape 512"/>
        <p:cNvGrpSpPr/>
        <p:nvPr/>
      </p:nvGrpSpPr>
      <p:grpSpPr>
        <a:xfrm>
          <a:off x="0" y="0"/>
          <a:ext cx="0" cy="0"/>
          <a:chOff x="0" y="0"/>
          <a:chExt cx="0" cy="0"/>
        </a:xfrm>
      </p:grpSpPr>
      <p:pic>
        <p:nvPicPr>
          <p:cNvPr id="513" name="Google Shape;513;g6f7ba3ab99_0_69"/>
          <p:cNvPicPr preferRelativeResize="0"/>
          <p:nvPr/>
        </p:nvPicPr>
        <p:blipFill>
          <a:blip r:embed="rId3">
            <a:alphaModFix/>
          </a:blip>
          <a:stretch>
            <a:fillRect/>
          </a:stretch>
        </p:blipFill>
        <p:spPr>
          <a:xfrm>
            <a:off x="0" y="1635"/>
            <a:ext cx="9144000" cy="5140231"/>
          </a:xfrm>
          <a:prstGeom prst="rect">
            <a:avLst/>
          </a:prstGeom>
          <a:noFill/>
          <a:ln>
            <a:noFill/>
          </a:ln>
        </p:spPr>
      </p:pic>
      <p:sp>
        <p:nvSpPr>
          <p:cNvPr id="514" name="Google Shape;514;g6f7ba3ab99_0_69"/>
          <p:cNvSpPr txBox="1"/>
          <p:nvPr/>
        </p:nvSpPr>
        <p:spPr>
          <a:xfrm>
            <a:off x="832200" y="2129250"/>
            <a:ext cx="7479600" cy="885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700"/>
              <a:buFont typeface="Arial"/>
              <a:buNone/>
            </a:pPr>
            <a:r>
              <a:rPr b="1" lang="en-US" sz="4800">
                <a:solidFill>
                  <a:srgbClr val="EFEFEF"/>
                </a:solidFill>
                <a:latin typeface="Montserrat"/>
                <a:ea typeface="Montserrat"/>
                <a:cs typeface="Montserrat"/>
                <a:sym typeface="Montserrat"/>
              </a:rPr>
              <a:t>Multimedia in HTML</a:t>
            </a:r>
            <a:endParaRPr b="1" i="0" sz="4800" u="none" cap="none" strike="noStrike">
              <a:solidFill>
                <a:srgbClr val="EFEFEF"/>
              </a:solidFill>
              <a:latin typeface="Montserrat"/>
              <a:ea typeface="Montserrat"/>
              <a:cs typeface="Montserrat"/>
              <a:sym typeface="Montserrat"/>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6FF"/>
        </a:solidFill>
      </p:bgPr>
    </p:bg>
    <p:spTree>
      <p:nvGrpSpPr>
        <p:cNvPr id="518" name="Shape 518"/>
        <p:cNvGrpSpPr/>
        <p:nvPr/>
      </p:nvGrpSpPr>
      <p:grpSpPr>
        <a:xfrm>
          <a:off x="0" y="0"/>
          <a:ext cx="0" cy="0"/>
          <a:chOff x="0" y="0"/>
          <a:chExt cx="0" cy="0"/>
        </a:xfrm>
      </p:grpSpPr>
      <p:sp>
        <p:nvSpPr>
          <p:cNvPr id="519" name="Google Shape;519;g6f7ba3ab99_0_74"/>
          <p:cNvSpPr txBox="1"/>
          <p:nvPr>
            <p:ph type="title"/>
          </p:nvPr>
        </p:nvSpPr>
        <p:spPr>
          <a:xfrm>
            <a:off x="182550" y="216425"/>
            <a:ext cx="8730000" cy="685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3200"/>
              <a:buFont typeface="Arial"/>
              <a:buNone/>
            </a:pPr>
            <a:r>
              <a:rPr b="1" lang="en-US" sz="2500">
                <a:solidFill>
                  <a:srgbClr val="073763"/>
                </a:solidFill>
                <a:latin typeface="Montserrat"/>
                <a:ea typeface="Montserrat"/>
                <a:cs typeface="Montserrat"/>
                <a:sym typeface="Montserrat"/>
              </a:rPr>
              <a:t>&lt;video&gt;&lt;/video&gt;</a:t>
            </a:r>
            <a:endParaRPr b="1" sz="2500">
              <a:solidFill>
                <a:srgbClr val="073763"/>
              </a:solidFill>
              <a:latin typeface="Montserrat"/>
              <a:ea typeface="Montserrat"/>
              <a:cs typeface="Montserrat"/>
              <a:sym typeface="Montserrat"/>
            </a:endParaRPr>
          </a:p>
        </p:txBody>
      </p:sp>
      <p:sp>
        <p:nvSpPr>
          <p:cNvPr id="520" name="Google Shape;520;g6f7ba3ab99_0_74"/>
          <p:cNvSpPr/>
          <p:nvPr/>
        </p:nvSpPr>
        <p:spPr>
          <a:xfrm>
            <a:off x="-21250" y="4675900"/>
            <a:ext cx="9165300" cy="467700"/>
          </a:xfrm>
          <a:prstGeom prst="rect">
            <a:avLst/>
          </a:prstGeom>
          <a:solidFill>
            <a:srgbClr val="17274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1" name="Google Shape;521;g6f7ba3ab99_0_74"/>
          <p:cNvSpPr txBox="1"/>
          <p:nvPr/>
        </p:nvSpPr>
        <p:spPr>
          <a:xfrm>
            <a:off x="593150" y="902225"/>
            <a:ext cx="7922100" cy="34299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lang="en-US" sz="1500">
                <a:solidFill>
                  <a:srgbClr val="3F51B5"/>
                </a:solidFill>
                <a:latin typeface="Roboto Mono"/>
                <a:ea typeface="Roboto Mono"/>
                <a:cs typeface="Roboto Mono"/>
                <a:sym typeface="Roboto Mono"/>
              </a:rPr>
              <a:t>&lt;video</a:t>
            </a:r>
            <a:r>
              <a:rPr lang="en-US" sz="1500">
                <a:solidFill>
                  <a:srgbClr val="37474F"/>
                </a:solidFill>
                <a:latin typeface="Roboto Mono"/>
                <a:ea typeface="Roboto Mono"/>
                <a:cs typeface="Roboto Mono"/>
                <a:sym typeface="Roboto Mono"/>
              </a:rPr>
              <a:t> </a:t>
            </a:r>
            <a:r>
              <a:rPr lang="en-US" sz="1500">
                <a:solidFill>
                  <a:srgbClr val="9C27B0"/>
                </a:solidFill>
                <a:latin typeface="Roboto Mono"/>
                <a:ea typeface="Roboto Mono"/>
                <a:cs typeface="Roboto Mono"/>
                <a:sym typeface="Roboto Mono"/>
              </a:rPr>
              <a:t>width</a:t>
            </a:r>
            <a:r>
              <a:rPr lang="en-US" sz="1500">
                <a:solidFill>
                  <a:srgbClr val="37474F"/>
                </a:solidFill>
                <a:latin typeface="Roboto Mono"/>
                <a:ea typeface="Roboto Mono"/>
                <a:cs typeface="Roboto Mono"/>
                <a:sym typeface="Roboto Mono"/>
              </a:rPr>
              <a:t>=</a:t>
            </a:r>
            <a:r>
              <a:rPr lang="en-US" sz="1500">
                <a:solidFill>
                  <a:srgbClr val="388E3C"/>
                </a:solidFill>
                <a:latin typeface="Roboto Mono"/>
                <a:ea typeface="Roboto Mono"/>
                <a:cs typeface="Roboto Mono"/>
                <a:sym typeface="Roboto Mono"/>
              </a:rPr>
              <a:t>"320"</a:t>
            </a:r>
            <a:r>
              <a:rPr lang="en-US" sz="1500">
                <a:solidFill>
                  <a:srgbClr val="37474F"/>
                </a:solidFill>
                <a:latin typeface="Roboto Mono"/>
                <a:ea typeface="Roboto Mono"/>
                <a:cs typeface="Roboto Mono"/>
                <a:sym typeface="Roboto Mono"/>
              </a:rPr>
              <a:t> </a:t>
            </a:r>
            <a:r>
              <a:rPr lang="en-US" sz="1500">
                <a:solidFill>
                  <a:srgbClr val="9C27B0"/>
                </a:solidFill>
                <a:latin typeface="Roboto Mono"/>
                <a:ea typeface="Roboto Mono"/>
                <a:cs typeface="Roboto Mono"/>
                <a:sym typeface="Roboto Mono"/>
              </a:rPr>
              <a:t>height</a:t>
            </a:r>
            <a:r>
              <a:rPr lang="en-US" sz="1500">
                <a:solidFill>
                  <a:srgbClr val="37474F"/>
                </a:solidFill>
                <a:latin typeface="Roboto Mono"/>
                <a:ea typeface="Roboto Mono"/>
                <a:cs typeface="Roboto Mono"/>
                <a:sym typeface="Roboto Mono"/>
              </a:rPr>
              <a:t>=</a:t>
            </a:r>
            <a:r>
              <a:rPr lang="en-US" sz="1500">
                <a:solidFill>
                  <a:srgbClr val="388E3C"/>
                </a:solidFill>
                <a:latin typeface="Roboto Mono"/>
                <a:ea typeface="Roboto Mono"/>
                <a:cs typeface="Roboto Mono"/>
                <a:sym typeface="Roboto Mono"/>
              </a:rPr>
              <a:t>"240"</a:t>
            </a:r>
            <a:r>
              <a:rPr lang="en-US" sz="1500">
                <a:solidFill>
                  <a:srgbClr val="37474F"/>
                </a:solidFill>
                <a:latin typeface="Roboto Mono"/>
                <a:ea typeface="Roboto Mono"/>
                <a:cs typeface="Roboto Mono"/>
                <a:sym typeface="Roboto Mono"/>
              </a:rPr>
              <a:t> </a:t>
            </a:r>
            <a:r>
              <a:rPr lang="en-US" sz="1500">
                <a:solidFill>
                  <a:srgbClr val="9C27B0"/>
                </a:solidFill>
                <a:latin typeface="Roboto Mono"/>
                <a:ea typeface="Roboto Mono"/>
                <a:cs typeface="Roboto Mono"/>
                <a:sym typeface="Roboto Mono"/>
              </a:rPr>
              <a:t>controls</a:t>
            </a:r>
            <a:r>
              <a:rPr lang="en-US" sz="1500">
                <a:solidFill>
                  <a:srgbClr val="37474F"/>
                </a:solidFill>
                <a:latin typeface="Roboto Mono"/>
                <a:ea typeface="Roboto Mono"/>
                <a:cs typeface="Roboto Mono"/>
                <a:sym typeface="Roboto Mono"/>
              </a:rPr>
              <a:t> </a:t>
            </a:r>
            <a:r>
              <a:rPr lang="en-US" sz="1500">
                <a:solidFill>
                  <a:srgbClr val="9C27B0"/>
                </a:solidFill>
                <a:latin typeface="Roboto Mono"/>
                <a:ea typeface="Roboto Mono"/>
                <a:cs typeface="Roboto Mono"/>
                <a:sym typeface="Roboto Mono"/>
              </a:rPr>
              <a:t>autoplay loop muted=”true”</a:t>
            </a:r>
            <a:r>
              <a:rPr lang="en-US" sz="1500">
                <a:solidFill>
                  <a:srgbClr val="3F51B5"/>
                </a:solidFill>
                <a:latin typeface="Roboto Mono"/>
                <a:ea typeface="Roboto Mono"/>
                <a:cs typeface="Roboto Mono"/>
                <a:sym typeface="Roboto Mono"/>
              </a:rPr>
              <a:t>&gt;</a:t>
            </a:r>
            <a:endParaRPr sz="1500">
              <a:solidFill>
                <a:srgbClr val="37474F"/>
              </a:solidFill>
              <a:latin typeface="Roboto Mono"/>
              <a:ea typeface="Roboto Mono"/>
              <a:cs typeface="Roboto Mono"/>
              <a:sym typeface="Roboto Mono"/>
            </a:endParaRPr>
          </a:p>
          <a:p>
            <a:pPr indent="0" lvl="0" marL="0" rtl="0" algn="l">
              <a:lnSpc>
                <a:spcPct val="150000"/>
              </a:lnSpc>
              <a:spcBef>
                <a:spcPts val="0"/>
              </a:spcBef>
              <a:spcAft>
                <a:spcPts val="0"/>
              </a:spcAft>
              <a:buClr>
                <a:schemeClr val="dk1"/>
              </a:buClr>
              <a:buSzPts val="1100"/>
              <a:buFont typeface="Arial"/>
              <a:buNone/>
            </a:pPr>
            <a:r>
              <a:rPr lang="en-US" sz="1500">
                <a:solidFill>
                  <a:srgbClr val="37474F"/>
                </a:solidFill>
                <a:latin typeface="Roboto Mono"/>
                <a:ea typeface="Roboto Mono"/>
                <a:cs typeface="Roboto Mono"/>
                <a:sym typeface="Roboto Mono"/>
              </a:rPr>
              <a:t>  </a:t>
            </a:r>
            <a:r>
              <a:rPr lang="en-US" sz="1500">
                <a:solidFill>
                  <a:srgbClr val="3F51B5"/>
                </a:solidFill>
                <a:latin typeface="Roboto Mono"/>
                <a:ea typeface="Roboto Mono"/>
                <a:cs typeface="Roboto Mono"/>
                <a:sym typeface="Roboto Mono"/>
              </a:rPr>
              <a:t>&lt;source</a:t>
            </a:r>
            <a:r>
              <a:rPr lang="en-US" sz="1500">
                <a:solidFill>
                  <a:srgbClr val="37474F"/>
                </a:solidFill>
                <a:latin typeface="Roboto Mono"/>
                <a:ea typeface="Roboto Mono"/>
                <a:cs typeface="Roboto Mono"/>
                <a:sym typeface="Roboto Mono"/>
              </a:rPr>
              <a:t> </a:t>
            </a:r>
            <a:r>
              <a:rPr lang="en-US" sz="1500">
                <a:solidFill>
                  <a:srgbClr val="9C27B0"/>
                </a:solidFill>
                <a:latin typeface="Roboto Mono"/>
                <a:ea typeface="Roboto Mono"/>
                <a:cs typeface="Roboto Mono"/>
                <a:sym typeface="Roboto Mono"/>
              </a:rPr>
              <a:t>src</a:t>
            </a:r>
            <a:r>
              <a:rPr lang="en-US" sz="1500">
                <a:solidFill>
                  <a:srgbClr val="37474F"/>
                </a:solidFill>
                <a:latin typeface="Roboto Mono"/>
                <a:ea typeface="Roboto Mono"/>
                <a:cs typeface="Roboto Mono"/>
                <a:sym typeface="Roboto Mono"/>
              </a:rPr>
              <a:t>=</a:t>
            </a:r>
            <a:r>
              <a:rPr lang="en-US" sz="1500">
                <a:solidFill>
                  <a:srgbClr val="388E3C"/>
                </a:solidFill>
                <a:latin typeface="Roboto Mono"/>
                <a:ea typeface="Roboto Mono"/>
                <a:cs typeface="Roboto Mono"/>
                <a:sym typeface="Roboto Mono"/>
              </a:rPr>
              <a:t>"http://techslides.com/demos/sample-videos/small.3gp"</a:t>
            </a:r>
            <a:r>
              <a:rPr lang="en-US" sz="1500">
                <a:solidFill>
                  <a:srgbClr val="37474F"/>
                </a:solidFill>
                <a:latin typeface="Roboto Mono"/>
                <a:ea typeface="Roboto Mono"/>
                <a:cs typeface="Roboto Mono"/>
                <a:sym typeface="Roboto Mono"/>
              </a:rPr>
              <a:t> </a:t>
            </a:r>
            <a:r>
              <a:rPr lang="en-US" sz="1500">
                <a:solidFill>
                  <a:srgbClr val="9C27B0"/>
                </a:solidFill>
                <a:latin typeface="Roboto Mono"/>
                <a:ea typeface="Roboto Mono"/>
                <a:cs typeface="Roboto Mono"/>
                <a:sym typeface="Roboto Mono"/>
              </a:rPr>
              <a:t>type</a:t>
            </a:r>
            <a:r>
              <a:rPr lang="en-US" sz="1500">
                <a:solidFill>
                  <a:srgbClr val="37474F"/>
                </a:solidFill>
                <a:latin typeface="Roboto Mono"/>
                <a:ea typeface="Roboto Mono"/>
                <a:cs typeface="Roboto Mono"/>
                <a:sym typeface="Roboto Mono"/>
              </a:rPr>
              <a:t>=</a:t>
            </a:r>
            <a:r>
              <a:rPr lang="en-US" sz="1500">
                <a:solidFill>
                  <a:srgbClr val="388E3C"/>
                </a:solidFill>
                <a:latin typeface="Roboto Mono"/>
                <a:ea typeface="Roboto Mono"/>
                <a:cs typeface="Roboto Mono"/>
                <a:sym typeface="Roboto Mono"/>
              </a:rPr>
              <a:t>"video/mov"</a:t>
            </a:r>
            <a:r>
              <a:rPr lang="en-US" sz="1500">
                <a:solidFill>
                  <a:srgbClr val="3F51B5"/>
                </a:solidFill>
                <a:latin typeface="Roboto Mono"/>
                <a:ea typeface="Roboto Mono"/>
                <a:cs typeface="Roboto Mono"/>
                <a:sym typeface="Roboto Mono"/>
              </a:rPr>
              <a:t>&gt;</a:t>
            </a:r>
            <a:endParaRPr sz="1500">
              <a:solidFill>
                <a:srgbClr val="37474F"/>
              </a:solidFill>
              <a:latin typeface="Roboto Mono"/>
              <a:ea typeface="Roboto Mono"/>
              <a:cs typeface="Roboto Mono"/>
              <a:sym typeface="Roboto Mono"/>
            </a:endParaRPr>
          </a:p>
          <a:p>
            <a:pPr indent="0" lvl="0" marL="0" rtl="0" algn="l">
              <a:lnSpc>
                <a:spcPct val="150000"/>
              </a:lnSpc>
              <a:spcBef>
                <a:spcPts val="0"/>
              </a:spcBef>
              <a:spcAft>
                <a:spcPts val="0"/>
              </a:spcAft>
              <a:buClr>
                <a:schemeClr val="dk1"/>
              </a:buClr>
              <a:buSzPts val="1100"/>
              <a:buFont typeface="Arial"/>
              <a:buNone/>
            </a:pPr>
            <a:r>
              <a:rPr lang="en-US" sz="1500">
                <a:solidFill>
                  <a:srgbClr val="37474F"/>
                </a:solidFill>
                <a:latin typeface="Roboto Mono"/>
                <a:ea typeface="Roboto Mono"/>
                <a:cs typeface="Roboto Mono"/>
                <a:sym typeface="Roboto Mono"/>
              </a:rPr>
              <a:t>  </a:t>
            </a:r>
            <a:r>
              <a:rPr lang="en-US" sz="1500">
                <a:solidFill>
                  <a:srgbClr val="3F51B5"/>
                </a:solidFill>
                <a:latin typeface="Roboto Mono"/>
                <a:ea typeface="Roboto Mono"/>
                <a:cs typeface="Roboto Mono"/>
                <a:sym typeface="Roboto Mono"/>
              </a:rPr>
              <a:t>&lt;source</a:t>
            </a:r>
            <a:r>
              <a:rPr lang="en-US" sz="1500">
                <a:solidFill>
                  <a:srgbClr val="37474F"/>
                </a:solidFill>
                <a:latin typeface="Roboto Mono"/>
                <a:ea typeface="Roboto Mono"/>
                <a:cs typeface="Roboto Mono"/>
                <a:sym typeface="Roboto Mono"/>
              </a:rPr>
              <a:t> </a:t>
            </a:r>
            <a:r>
              <a:rPr lang="en-US" sz="1500">
                <a:solidFill>
                  <a:srgbClr val="9C27B0"/>
                </a:solidFill>
                <a:latin typeface="Roboto Mono"/>
                <a:ea typeface="Roboto Mono"/>
                <a:cs typeface="Roboto Mono"/>
                <a:sym typeface="Roboto Mono"/>
              </a:rPr>
              <a:t>src</a:t>
            </a:r>
            <a:r>
              <a:rPr lang="en-US" sz="1500">
                <a:solidFill>
                  <a:srgbClr val="37474F"/>
                </a:solidFill>
                <a:latin typeface="Roboto Mono"/>
                <a:ea typeface="Roboto Mono"/>
                <a:cs typeface="Roboto Mono"/>
                <a:sym typeface="Roboto Mono"/>
              </a:rPr>
              <a:t>=</a:t>
            </a:r>
            <a:r>
              <a:rPr lang="en-US" sz="1500">
                <a:solidFill>
                  <a:srgbClr val="388E3C"/>
                </a:solidFill>
                <a:latin typeface="Roboto Mono"/>
                <a:ea typeface="Roboto Mono"/>
                <a:cs typeface="Roboto Mono"/>
                <a:sym typeface="Roboto Mono"/>
              </a:rPr>
              <a:t>"http://techslides.com/demos/sample-videos/small.mp4"</a:t>
            </a:r>
            <a:r>
              <a:rPr lang="en-US" sz="1500">
                <a:solidFill>
                  <a:srgbClr val="37474F"/>
                </a:solidFill>
                <a:latin typeface="Roboto Mono"/>
                <a:ea typeface="Roboto Mono"/>
                <a:cs typeface="Roboto Mono"/>
                <a:sym typeface="Roboto Mono"/>
              </a:rPr>
              <a:t> </a:t>
            </a:r>
            <a:r>
              <a:rPr lang="en-US" sz="1500">
                <a:solidFill>
                  <a:srgbClr val="9C27B0"/>
                </a:solidFill>
                <a:latin typeface="Roboto Mono"/>
                <a:ea typeface="Roboto Mono"/>
                <a:cs typeface="Roboto Mono"/>
                <a:sym typeface="Roboto Mono"/>
              </a:rPr>
              <a:t>type</a:t>
            </a:r>
            <a:r>
              <a:rPr lang="en-US" sz="1500">
                <a:solidFill>
                  <a:srgbClr val="37474F"/>
                </a:solidFill>
                <a:latin typeface="Roboto Mono"/>
                <a:ea typeface="Roboto Mono"/>
                <a:cs typeface="Roboto Mono"/>
                <a:sym typeface="Roboto Mono"/>
              </a:rPr>
              <a:t>=</a:t>
            </a:r>
            <a:r>
              <a:rPr lang="en-US" sz="1500">
                <a:solidFill>
                  <a:srgbClr val="388E3C"/>
                </a:solidFill>
                <a:latin typeface="Roboto Mono"/>
                <a:ea typeface="Roboto Mono"/>
                <a:cs typeface="Roboto Mono"/>
                <a:sym typeface="Roboto Mono"/>
              </a:rPr>
              <a:t>"video/mp4"</a:t>
            </a:r>
            <a:r>
              <a:rPr lang="en-US" sz="1500">
                <a:solidFill>
                  <a:srgbClr val="3F51B5"/>
                </a:solidFill>
                <a:latin typeface="Roboto Mono"/>
                <a:ea typeface="Roboto Mono"/>
                <a:cs typeface="Roboto Mono"/>
                <a:sym typeface="Roboto Mono"/>
              </a:rPr>
              <a:t>&gt;</a:t>
            </a:r>
            <a:endParaRPr sz="1500">
              <a:solidFill>
                <a:srgbClr val="3F51B5"/>
              </a:solidFill>
              <a:latin typeface="Roboto Mono"/>
              <a:ea typeface="Roboto Mono"/>
              <a:cs typeface="Roboto Mono"/>
              <a:sym typeface="Roboto Mono"/>
            </a:endParaRPr>
          </a:p>
          <a:p>
            <a:pPr indent="0" lvl="0" marL="0" rtl="0" algn="l">
              <a:lnSpc>
                <a:spcPct val="150000"/>
              </a:lnSpc>
              <a:spcBef>
                <a:spcPts val="0"/>
              </a:spcBef>
              <a:spcAft>
                <a:spcPts val="0"/>
              </a:spcAft>
              <a:buClr>
                <a:schemeClr val="dk1"/>
              </a:buClr>
              <a:buSzPts val="1100"/>
              <a:buFont typeface="Arial"/>
              <a:buNone/>
            </a:pPr>
            <a:r>
              <a:rPr lang="en-US" sz="1500">
                <a:solidFill>
                  <a:srgbClr val="37474F"/>
                </a:solidFill>
                <a:latin typeface="Roboto Mono"/>
                <a:ea typeface="Roboto Mono"/>
                <a:cs typeface="Roboto Mono"/>
                <a:sym typeface="Roboto Mono"/>
              </a:rPr>
              <a:t>  </a:t>
            </a:r>
            <a:r>
              <a:rPr lang="en-US" sz="1500">
                <a:solidFill>
                  <a:srgbClr val="3F51B5"/>
                </a:solidFill>
                <a:latin typeface="Roboto Mono"/>
                <a:ea typeface="Roboto Mono"/>
                <a:cs typeface="Roboto Mono"/>
                <a:sym typeface="Roboto Mono"/>
              </a:rPr>
              <a:t>&lt;source</a:t>
            </a:r>
            <a:r>
              <a:rPr lang="en-US" sz="1500">
                <a:solidFill>
                  <a:srgbClr val="37474F"/>
                </a:solidFill>
                <a:latin typeface="Roboto Mono"/>
                <a:ea typeface="Roboto Mono"/>
                <a:cs typeface="Roboto Mono"/>
                <a:sym typeface="Roboto Mono"/>
              </a:rPr>
              <a:t> </a:t>
            </a:r>
            <a:r>
              <a:rPr lang="en-US" sz="1500">
                <a:solidFill>
                  <a:srgbClr val="9C27B0"/>
                </a:solidFill>
                <a:latin typeface="Roboto Mono"/>
                <a:ea typeface="Roboto Mono"/>
                <a:cs typeface="Roboto Mono"/>
                <a:sym typeface="Roboto Mono"/>
              </a:rPr>
              <a:t>src</a:t>
            </a:r>
            <a:r>
              <a:rPr lang="en-US" sz="1500">
                <a:solidFill>
                  <a:srgbClr val="37474F"/>
                </a:solidFill>
                <a:latin typeface="Roboto Mono"/>
                <a:ea typeface="Roboto Mono"/>
                <a:cs typeface="Roboto Mono"/>
                <a:sym typeface="Roboto Mono"/>
              </a:rPr>
              <a:t>=</a:t>
            </a:r>
            <a:r>
              <a:rPr lang="en-US" sz="1500">
                <a:solidFill>
                  <a:srgbClr val="388E3C"/>
                </a:solidFill>
                <a:latin typeface="Roboto Mono"/>
                <a:ea typeface="Roboto Mono"/>
                <a:cs typeface="Roboto Mono"/>
                <a:sym typeface="Roboto Mono"/>
              </a:rPr>
              <a:t>"http://techslides.com/demos/sample-videos/small.mp4"</a:t>
            </a:r>
            <a:r>
              <a:rPr lang="en-US" sz="1500">
                <a:solidFill>
                  <a:srgbClr val="37474F"/>
                </a:solidFill>
                <a:latin typeface="Roboto Mono"/>
                <a:ea typeface="Roboto Mono"/>
                <a:cs typeface="Roboto Mono"/>
                <a:sym typeface="Roboto Mono"/>
              </a:rPr>
              <a:t> </a:t>
            </a:r>
            <a:r>
              <a:rPr lang="en-US" sz="1500">
                <a:solidFill>
                  <a:srgbClr val="9C27B0"/>
                </a:solidFill>
                <a:latin typeface="Roboto Mono"/>
                <a:ea typeface="Roboto Mono"/>
                <a:cs typeface="Roboto Mono"/>
                <a:sym typeface="Roboto Mono"/>
              </a:rPr>
              <a:t>type</a:t>
            </a:r>
            <a:r>
              <a:rPr lang="en-US" sz="1500">
                <a:solidFill>
                  <a:srgbClr val="37474F"/>
                </a:solidFill>
                <a:latin typeface="Roboto Mono"/>
                <a:ea typeface="Roboto Mono"/>
                <a:cs typeface="Roboto Mono"/>
                <a:sym typeface="Roboto Mono"/>
              </a:rPr>
              <a:t>=</a:t>
            </a:r>
            <a:r>
              <a:rPr lang="en-US" sz="1500">
                <a:solidFill>
                  <a:srgbClr val="388E3C"/>
                </a:solidFill>
                <a:latin typeface="Roboto Mono"/>
                <a:ea typeface="Roboto Mono"/>
                <a:cs typeface="Roboto Mono"/>
                <a:sym typeface="Roboto Mono"/>
              </a:rPr>
              <a:t>"video/3gp"</a:t>
            </a:r>
            <a:r>
              <a:rPr lang="en-US" sz="1500">
                <a:solidFill>
                  <a:srgbClr val="3F51B5"/>
                </a:solidFill>
                <a:latin typeface="Roboto Mono"/>
                <a:ea typeface="Roboto Mono"/>
                <a:cs typeface="Roboto Mono"/>
                <a:sym typeface="Roboto Mono"/>
              </a:rPr>
              <a:t>&gt;</a:t>
            </a:r>
            <a:endParaRPr sz="1500">
              <a:solidFill>
                <a:srgbClr val="3F51B5"/>
              </a:solidFill>
              <a:latin typeface="Roboto Mono"/>
              <a:ea typeface="Roboto Mono"/>
              <a:cs typeface="Roboto Mono"/>
              <a:sym typeface="Roboto Mono"/>
            </a:endParaRPr>
          </a:p>
          <a:p>
            <a:pPr indent="0" lvl="0" marL="0" rtl="0" algn="l">
              <a:lnSpc>
                <a:spcPct val="150000"/>
              </a:lnSpc>
              <a:spcBef>
                <a:spcPts val="0"/>
              </a:spcBef>
              <a:spcAft>
                <a:spcPts val="0"/>
              </a:spcAft>
              <a:buClr>
                <a:schemeClr val="dk1"/>
              </a:buClr>
              <a:buSzPts val="1100"/>
              <a:buFont typeface="Arial"/>
              <a:buNone/>
            </a:pPr>
            <a:r>
              <a:rPr lang="en-US" sz="1500">
                <a:solidFill>
                  <a:srgbClr val="3F51B5"/>
                </a:solidFill>
                <a:latin typeface="Roboto Mono"/>
                <a:ea typeface="Roboto Mono"/>
                <a:cs typeface="Roboto Mono"/>
                <a:sym typeface="Roboto Mono"/>
              </a:rPr>
              <a:t>&lt;/video&gt;</a:t>
            </a:r>
            <a:endParaRPr sz="1500">
              <a:solidFill>
                <a:srgbClr val="3F51B5"/>
              </a:solidFill>
              <a:latin typeface="Roboto Mono"/>
              <a:ea typeface="Roboto Mono"/>
              <a:cs typeface="Roboto Mono"/>
              <a:sym typeface="Roboto Mon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6FF"/>
        </a:solidFill>
      </p:bgPr>
    </p:bg>
    <p:spTree>
      <p:nvGrpSpPr>
        <p:cNvPr id="139" name="Shape 139"/>
        <p:cNvGrpSpPr/>
        <p:nvPr/>
      </p:nvGrpSpPr>
      <p:grpSpPr>
        <a:xfrm>
          <a:off x="0" y="0"/>
          <a:ext cx="0" cy="0"/>
          <a:chOff x="0" y="0"/>
          <a:chExt cx="0" cy="0"/>
        </a:xfrm>
      </p:grpSpPr>
      <p:sp>
        <p:nvSpPr>
          <p:cNvPr id="140" name="Google Shape;140;g65381aaf6c_0_4"/>
          <p:cNvSpPr txBox="1"/>
          <p:nvPr>
            <p:ph type="title"/>
          </p:nvPr>
        </p:nvSpPr>
        <p:spPr>
          <a:xfrm>
            <a:off x="182550" y="216425"/>
            <a:ext cx="8730000" cy="685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3200"/>
              <a:buFont typeface="Arial"/>
              <a:buNone/>
            </a:pPr>
            <a:r>
              <a:rPr b="1" lang="en-US" sz="2500">
                <a:solidFill>
                  <a:srgbClr val="073763"/>
                </a:solidFill>
                <a:latin typeface="Montserrat"/>
                <a:ea typeface="Montserrat"/>
                <a:cs typeface="Montserrat"/>
                <a:sym typeface="Montserrat"/>
              </a:rPr>
              <a:t>A Little History of HTML</a:t>
            </a:r>
            <a:endParaRPr b="1" sz="2500">
              <a:solidFill>
                <a:srgbClr val="073763"/>
              </a:solidFill>
              <a:latin typeface="Montserrat"/>
              <a:ea typeface="Montserrat"/>
              <a:cs typeface="Montserrat"/>
              <a:sym typeface="Montserrat"/>
            </a:endParaRPr>
          </a:p>
        </p:txBody>
      </p:sp>
      <p:sp>
        <p:nvSpPr>
          <p:cNvPr id="141" name="Google Shape;141;g65381aaf6c_0_4"/>
          <p:cNvSpPr/>
          <p:nvPr/>
        </p:nvSpPr>
        <p:spPr>
          <a:xfrm>
            <a:off x="-21250" y="4675900"/>
            <a:ext cx="9165300" cy="467700"/>
          </a:xfrm>
          <a:prstGeom prst="rect">
            <a:avLst/>
          </a:prstGeom>
          <a:solidFill>
            <a:srgbClr val="17274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 name="Google Shape;142;g65381aaf6c_0_4"/>
          <p:cNvSpPr txBox="1"/>
          <p:nvPr/>
        </p:nvSpPr>
        <p:spPr>
          <a:xfrm>
            <a:off x="593150" y="902225"/>
            <a:ext cx="7922100" cy="34299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HTML was created by Sir Tim Berners-Lee in 1991.</a:t>
            </a:r>
            <a:endParaRPr sz="1500">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Clr>
                <a:schemeClr val="dk1"/>
              </a:buClr>
              <a:buSzPts val="1100"/>
              <a:buFont typeface="Arial"/>
              <a:buNone/>
            </a:pPr>
            <a:r>
              <a:t/>
            </a:r>
            <a:endParaRPr sz="1500">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The first version which is HTML1 was released in 1993. The main purpose of HTML was to create web pages for sharing information.</a:t>
            </a:r>
            <a:endParaRPr sz="1500">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Clr>
                <a:schemeClr val="dk1"/>
              </a:buClr>
              <a:buSzPts val="1100"/>
              <a:buFont typeface="Arial"/>
              <a:buNone/>
            </a:pPr>
            <a:r>
              <a:t/>
            </a:r>
            <a:endParaRPr sz="1500">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The latest version, HTML5 was released in 2014 which brings HTML to pace up with the rapid evolving Web Development.</a:t>
            </a:r>
            <a:endParaRPr sz="1500">
              <a:solidFill>
                <a:srgbClr val="172746"/>
              </a:solidFill>
              <a:latin typeface="Montserrat"/>
              <a:ea typeface="Montserrat"/>
              <a:cs typeface="Montserrat"/>
              <a:sym typeface="Montserrat"/>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6FF"/>
        </a:solidFill>
      </p:bgPr>
    </p:bg>
    <p:spTree>
      <p:nvGrpSpPr>
        <p:cNvPr id="525" name="Shape 525"/>
        <p:cNvGrpSpPr/>
        <p:nvPr/>
      </p:nvGrpSpPr>
      <p:grpSpPr>
        <a:xfrm>
          <a:off x="0" y="0"/>
          <a:ext cx="0" cy="0"/>
          <a:chOff x="0" y="0"/>
          <a:chExt cx="0" cy="0"/>
        </a:xfrm>
      </p:grpSpPr>
      <p:sp>
        <p:nvSpPr>
          <p:cNvPr id="526" name="Google Shape;526;g657139bfc6_1_57"/>
          <p:cNvSpPr txBox="1"/>
          <p:nvPr>
            <p:ph type="title"/>
          </p:nvPr>
        </p:nvSpPr>
        <p:spPr>
          <a:xfrm>
            <a:off x="182550" y="216425"/>
            <a:ext cx="8730000" cy="685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3200"/>
              <a:buFont typeface="Arial"/>
              <a:buNone/>
            </a:pPr>
            <a:r>
              <a:rPr b="1" lang="en-US" sz="2500">
                <a:solidFill>
                  <a:srgbClr val="073763"/>
                </a:solidFill>
                <a:latin typeface="Montserrat"/>
                <a:ea typeface="Montserrat"/>
                <a:cs typeface="Montserrat"/>
                <a:sym typeface="Montserrat"/>
              </a:rPr>
              <a:t>&lt;audio&gt;&lt;/audio&gt;</a:t>
            </a:r>
            <a:endParaRPr b="1" sz="2500">
              <a:solidFill>
                <a:srgbClr val="073763"/>
              </a:solidFill>
              <a:latin typeface="Montserrat"/>
              <a:ea typeface="Montserrat"/>
              <a:cs typeface="Montserrat"/>
              <a:sym typeface="Montserrat"/>
            </a:endParaRPr>
          </a:p>
        </p:txBody>
      </p:sp>
      <p:sp>
        <p:nvSpPr>
          <p:cNvPr id="527" name="Google Shape;527;g657139bfc6_1_57"/>
          <p:cNvSpPr/>
          <p:nvPr/>
        </p:nvSpPr>
        <p:spPr>
          <a:xfrm>
            <a:off x="-21250" y="4675900"/>
            <a:ext cx="9165300" cy="467700"/>
          </a:xfrm>
          <a:prstGeom prst="rect">
            <a:avLst/>
          </a:prstGeom>
          <a:solidFill>
            <a:srgbClr val="17274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8" name="Google Shape;528;g657139bfc6_1_57"/>
          <p:cNvSpPr txBox="1"/>
          <p:nvPr/>
        </p:nvSpPr>
        <p:spPr>
          <a:xfrm>
            <a:off x="593150" y="902225"/>
            <a:ext cx="7922100" cy="34299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lang="en-US" sz="1500">
                <a:solidFill>
                  <a:srgbClr val="3F51B5"/>
                </a:solidFill>
                <a:latin typeface="Roboto Mono"/>
                <a:ea typeface="Roboto Mono"/>
                <a:cs typeface="Roboto Mono"/>
                <a:sym typeface="Roboto Mono"/>
              </a:rPr>
              <a:t>&lt;audio</a:t>
            </a:r>
            <a:r>
              <a:rPr lang="en-US" sz="1500">
                <a:solidFill>
                  <a:srgbClr val="37474F"/>
                </a:solidFill>
                <a:latin typeface="Roboto Mono"/>
                <a:ea typeface="Roboto Mono"/>
                <a:cs typeface="Roboto Mono"/>
                <a:sym typeface="Roboto Mono"/>
              </a:rPr>
              <a:t> </a:t>
            </a:r>
            <a:r>
              <a:rPr lang="en-US" sz="1500">
                <a:solidFill>
                  <a:srgbClr val="9C27B0"/>
                </a:solidFill>
                <a:latin typeface="Roboto Mono"/>
                <a:ea typeface="Roboto Mono"/>
                <a:cs typeface="Roboto Mono"/>
                <a:sym typeface="Roboto Mono"/>
              </a:rPr>
              <a:t>controls</a:t>
            </a:r>
            <a:r>
              <a:rPr lang="en-US" sz="1500">
                <a:solidFill>
                  <a:srgbClr val="3F51B5"/>
                </a:solidFill>
                <a:latin typeface="Roboto Mono"/>
                <a:ea typeface="Roboto Mono"/>
                <a:cs typeface="Roboto Mono"/>
                <a:sym typeface="Roboto Mono"/>
              </a:rPr>
              <a:t>&gt;</a:t>
            </a:r>
            <a:endParaRPr sz="1500">
              <a:solidFill>
                <a:srgbClr val="37474F"/>
              </a:solidFill>
              <a:latin typeface="Roboto Mono"/>
              <a:ea typeface="Roboto Mono"/>
              <a:cs typeface="Roboto Mono"/>
              <a:sym typeface="Roboto Mono"/>
            </a:endParaRPr>
          </a:p>
          <a:p>
            <a:pPr indent="0" lvl="0" marL="0" rtl="0" algn="l">
              <a:lnSpc>
                <a:spcPct val="150000"/>
              </a:lnSpc>
              <a:spcBef>
                <a:spcPts val="0"/>
              </a:spcBef>
              <a:spcAft>
                <a:spcPts val="0"/>
              </a:spcAft>
              <a:buClr>
                <a:schemeClr val="dk1"/>
              </a:buClr>
              <a:buSzPts val="1100"/>
              <a:buFont typeface="Arial"/>
              <a:buNone/>
            </a:pPr>
            <a:r>
              <a:rPr lang="en-US" sz="1500">
                <a:solidFill>
                  <a:srgbClr val="37474F"/>
                </a:solidFill>
                <a:latin typeface="Roboto Mono"/>
                <a:ea typeface="Roboto Mono"/>
                <a:cs typeface="Roboto Mono"/>
                <a:sym typeface="Roboto Mono"/>
              </a:rPr>
              <a:t>    </a:t>
            </a:r>
            <a:r>
              <a:rPr lang="en-US" sz="1500">
                <a:solidFill>
                  <a:srgbClr val="3F51B5"/>
                </a:solidFill>
                <a:latin typeface="Roboto Mono"/>
                <a:ea typeface="Roboto Mono"/>
                <a:cs typeface="Roboto Mono"/>
                <a:sym typeface="Roboto Mono"/>
              </a:rPr>
              <a:t>&lt;source</a:t>
            </a:r>
            <a:r>
              <a:rPr lang="en-US" sz="1500">
                <a:solidFill>
                  <a:srgbClr val="37474F"/>
                </a:solidFill>
                <a:latin typeface="Roboto Mono"/>
                <a:ea typeface="Roboto Mono"/>
                <a:cs typeface="Roboto Mono"/>
                <a:sym typeface="Roboto Mono"/>
              </a:rPr>
              <a:t>  </a:t>
            </a:r>
            <a:r>
              <a:rPr lang="en-US" sz="1500">
                <a:solidFill>
                  <a:srgbClr val="9C27B0"/>
                </a:solidFill>
                <a:latin typeface="Roboto Mono"/>
                <a:ea typeface="Roboto Mono"/>
                <a:cs typeface="Roboto Mono"/>
                <a:sym typeface="Roboto Mono"/>
              </a:rPr>
              <a:t>src</a:t>
            </a:r>
            <a:r>
              <a:rPr lang="en-US" sz="1500">
                <a:solidFill>
                  <a:srgbClr val="37474F"/>
                </a:solidFill>
                <a:latin typeface="Roboto Mono"/>
                <a:ea typeface="Roboto Mono"/>
                <a:cs typeface="Roboto Mono"/>
                <a:sym typeface="Roboto Mono"/>
              </a:rPr>
              <a:t>=</a:t>
            </a:r>
            <a:r>
              <a:rPr lang="en-US" sz="1500">
                <a:solidFill>
                  <a:srgbClr val="388E3C"/>
                </a:solidFill>
                <a:latin typeface="Roboto Mono"/>
                <a:ea typeface="Roboto Mono"/>
                <a:cs typeface="Roboto Mono"/>
                <a:sym typeface="Roboto Mono"/>
              </a:rPr>
              <a:t>"https://www.soundhelix.com/examples/mp3/SoundHelix-Song-1.mp3"</a:t>
            </a:r>
            <a:r>
              <a:rPr lang="en-US" sz="1500">
                <a:solidFill>
                  <a:srgbClr val="37474F"/>
                </a:solidFill>
                <a:latin typeface="Roboto Mono"/>
                <a:ea typeface="Roboto Mono"/>
                <a:cs typeface="Roboto Mono"/>
                <a:sym typeface="Roboto Mono"/>
              </a:rPr>
              <a:t> </a:t>
            </a:r>
            <a:r>
              <a:rPr lang="en-US" sz="1500">
                <a:solidFill>
                  <a:srgbClr val="9C27B0"/>
                </a:solidFill>
                <a:latin typeface="Roboto Mono"/>
                <a:ea typeface="Roboto Mono"/>
                <a:cs typeface="Roboto Mono"/>
                <a:sym typeface="Roboto Mono"/>
              </a:rPr>
              <a:t>type</a:t>
            </a:r>
            <a:r>
              <a:rPr lang="en-US" sz="1500">
                <a:solidFill>
                  <a:srgbClr val="37474F"/>
                </a:solidFill>
                <a:latin typeface="Roboto Mono"/>
                <a:ea typeface="Roboto Mono"/>
                <a:cs typeface="Roboto Mono"/>
                <a:sym typeface="Roboto Mono"/>
              </a:rPr>
              <a:t>=</a:t>
            </a:r>
            <a:r>
              <a:rPr lang="en-US" sz="1500">
                <a:solidFill>
                  <a:srgbClr val="388E3C"/>
                </a:solidFill>
                <a:latin typeface="Roboto Mono"/>
                <a:ea typeface="Roboto Mono"/>
                <a:cs typeface="Roboto Mono"/>
                <a:sym typeface="Roboto Mono"/>
              </a:rPr>
              <a:t>"audio/mp3"</a:t>
            </a:r>
            <a:r>
              <a:rPr lang="en-US" sz="1500">
                <a:solidFill>
                  <a:srgbClr val="3F51B5"/>
                </a:solidFill>
                <a:latin typeface="Roboto Mono"/>
                <a:ea typeface="Roboto Mono"/>
                <a:cs typeface="Roboto Mono"/>
                <a:sym typeface="Roboto Mono"/>
              </a:rPr>
              <a:t>&gt;</a:t>
            </a:r>
            <a:endParaRPr sz="1500">
              <a:solidFill>
                <a:srgbClr val="37474F"/>
              </a:solidFill>
              <a:latin typeface="Roboto Mono"/>
              <a:ea typeface="Roboto Mono"/>
              <a:cs typeface="Roboto Mono"/>
              <a:sym typeface="Roboto Mono"/>
            </a:endParaRPr>
          </a:p>
          <a:p>
            <a:pPr indent="0" lvl="0" marL="0" rtl="0" algn="l">
              <a:lnSpc>
                <a:spcPct val="150000"/>
              </a:lnSpc>
              <a:spcBef>
                <a:spcPts val="0"/>
              </a:spcBef>
              <a:spcAft>
                <a:spcPts val="0"/>
              </a:spcAft>
              <a:buClr>
                <a:schemeClr val="dk1"/>
              </a:buClr>
              <a:buSzPts val="1100"/>
              <a:buFont typeface="Arial"/>
              <a:buNone/>
            </a:pPr>
            <a:r>
              <a:rPr lang="en-US" sz="1500">
                <a:solidFill>
                  <a:srgbClr val="3F51B5"/>
                </a:solidFill>
                <a:latin typeface="Roboto Mono"/>
                <a:ea typeface="Roboto Mono"/>
                <a:cs typeface="Roboto Mono"/>
                <a:sym typeface="Roboto Mono"/>
              </a:rPr>
              <a:t>&lt;/audio&gt;</a:t>
            </a:r>
            <a:endParaRPr sz="1500">
              <a:solidFill>
                <a:srgbClr val="3F51B5"/>
              </a:solidFill>
              <a:latin typeface="Roboto Mono"/>
              <a:ea typeface="Roboto Mono"/>
              <a:cs typeface="Roboto Mono"/>
              <a:sym typeface="Roboto Mono"/>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6FF"/>
        </a:solidFill>
      </p:bgPr>
    </p:bg>
    <p:spTree>
      <p:nvGrpSpPr>
        <p:cNvPr id="532" name="Shape 532"/>
        <p:cNvGrpSpPr/>
        <p:nvPr/>
      </p:nvGrpSpPr>
      <p:grpSpPr>
        <a:xfrm>
          <a:off x="0" y="0"/>
          <a:ext cx="0" cy="0"/>
          <a:chOff x="0" y="0"/>
          <a:chExt cx="0" cy="0"/>
        </a:xfrm>
      </p:grpSpPr>
      <p:sp>
        <p:nvSpPr>
          <p:cNvPr id="533" name="Google Shape;533;g657139bfc6_1_50"/>
          <p:cNvSpPr txBox="1"/>
          <p:nvPr>
            <p:ph type="title"/>
          </p:nvPr>
        </p:nvSpPr>
        <p:spPr>
          <a:xfrm>
            <a:off x="182550" y="216425"/>
            <a:ext cx="8730000" cy="685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3200"/>
              <a:buFont typeface="Arial"/>
              <a:buNone/>
            </a:pPr>
            <a:r>
              <a:rPr b="1" lang="en-US" sz="2500">
                <a:solidFill>
                  <a:srgbClr val="073763"/>
                </a:solidFill>
                <a:latin typeface="Montserrat"/>
                <a:ea typeface="Montserrat"/>
                <a:cs typeface="Montserrat"/>
                <a:sym typeface="Montserrat"/>
              </a:rPr>
              <a:t>&lt;iframe&gt;&lt;/iframe&gt;</a:t>
            </a:r>
            <a:endParaRPr b="1" sz="2500">
              <a:solidFill>
                <a:srgbClr val="073763"/>
              </a:solidFill>
              <a:latin typeface="Montserrat"/>
              <a:ea typeface="Montserrat"/>
              <a:cs typeface="Montserrat"/>
              <a:sym typeface="Montserrat"/>
            </a:endParaRPr>
          </a:p>
        </p:txBody>
      </p:sp>
      <p:sp>
        <p:nvSpPr>
          <p:cNvPr id="534" name="Google Shape;534;g657139bfc6_1_50"/>
          <p:cNvSpPr/>
          <p:nvPr/>
        </p:nvSpPr>
        <p:spPr>
          <a:xfrm>
            <a:off x="-21250" y="4675900"/>
            <a:ext cx="9165300" cy="467700"/>
          </a:xfrm>
          <a:prstGeom prst="rect">
            <a:avLst/>
          </a:prstGeom>
          <a:solidFill>
            <a:srgbClr val="17274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5" name="Google Shape;535;g657139bfc6_1_50"/>
          <p:cNvSpPr txBox="1"/>
          <p:nvPr/>
        </p:nvSpPr>
        <p:spPr>
          <a:xfrm>
            <a:off x="593150" y="902225"/>
            <a:ext cx="7922100" cy="34299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Iframe stands for Inline Frame. The ” iframe ” tag defines a rectangular region within the document in which the browser can display a separate document.</a:t>
            </a:r>
            <a:endParaRPr sz="1500">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Clr>
                <a:schemeClr val="dk1"/>
              </a:buClr>
              <a:buSzPts val="1100"/>
              <a:buFont typeface="Arial"/>
              <a:buNone/>
            </a:pPr>
            <a:r>
              <a:t/>
            </a:r>
            <a:endParaRPr sz="1500">
              <a:solidFill>
                <a:srgbClr val="172746"/>
              </a:solidFill>
              <a:latin typeface="Montserrat"/>
              <a:ea typeface="Montserrat"/>
              <a:cs typeface="Montserrat"/>
              <a:sym typeface="Montserrat"/>
            </a:endParaRPr>
          </a:p>
          <a:p>
            <a:pPr indent="0" lvl="0" marL="0" rtl="0" algn="l">
              <a:lnSpc>
                <a:spcPct val="150000"/>
              </a:lnSpc>
              <a:spcBef>
                <a:spcPts val="0"/>
              </a:spcBef>
              <a:spcAft>
                <a:spcPts val="0"/>
              </a:spcAft>
              <a:buClr>
                <a:schemeClr val="dk1"/>
              </a:buClr>
              <a:buSzPts val="1100"/>
              <a:buFont typeface="Arial"/>
              <a:buNone/>
            </a:pPr>
            <a:r>
              <a:rPr lang="en-US" sz="1500">
                <a:solidFill>
                  <a:srgbClr val="3F51B5"/>
                </a:solidFill>
                <a:latin typeface="Roboto Mono"/>
                <a:ea typeface="Roboto Mono"/>
                <a:cs typeface="Roboto Mono"/>
                <a:sym typeface="Roboto Mono"/>
              </a:rPr>
              <a:t>&lt;iframe</a:t>
            </a:r>
            <a:r>
              <a:rPr lang="en-US" sz="1500">
                <a:solidFill>
                  <a:srgbClr val="37474F"/>
                </a:solidFill>
                <a:latin typeface="Roboto Mono"/>
                <a:ea typeface="Roboto Mono"/>
                <a:cs typeface="Roboto Mono"/>
                <a:sym typeface="Roboto Mono"/>
              </a:rPr>
              <a:t> </a:t>
            </a:r>
            <a:r>
              <a:rPr lang="en-US" sz="1500">
                <a:solidFill>
                  <a:srgbClr val="9C27B0"/>
                </a:solidFill>
                <a:latin typeface="Roboto Mono"/>
                <a:ea typeface="Roboto Mono"/>
                <a:cs typeface="Roboto Mono"/>
                <a:sym typeface="Roboto Mono"/>
              </a:rPr>
              <a:t>src</a:t>
            </a:r>
            <a:r>
              <a:rPr lang="en-US" sz="1500">
                <a:solidFill>
                  <a:srgbClr val="37474F"/>
                </a:solidFill>
                <a:latin typeface="Roboto Mono"/>
                <a:ea typeface="Roboto Mono"/>
                <a:cs typeface="Roboto Mono"/>
                <a:sym typeface="Roboto Mono"/>
              </a:rPr>
              <a:t>=</a:t>
            </a:r>
            <a:r>
              <a:rPr lang="en-US" sz="1500">
                <a:solidFill>
                  <a:srgbClr val="388E3C"/>
                </a:solidFill>
                <a:latin typeface="Roboto Mono"/>
                <a:ea typeface="Roboto Mono"/>
                <a:cs typeface="Roboto Mono"/>
                <a:sym typeface="Roboto Mono"/>
              </a:rPr>
              <a:t>"URL"</a:t>
            </a:r>
            <a:r>
              <a:rPr lang="en-US" sz="1500">
                <a:solidFill>
                  <a:srgbClr val="37474F"/>
                </a:solidFill>
                <a:latin typeface="Roboto Mono"/>
                <a:ea typeface="Roboto Mono"/>
                <a:cs typeface="Roboto Mono"/>
                <a:sym typeface="Roboto Mono"/>
              </a:rPr>
              <a:t> </a:t>
            </a:r>
            <a:r>
              <a:rPr lang="en-US" sz="1500">
                <a:solidFill>
                  <a:srgbClr val="9C27B0"/>
                </a:solidFill>
                <a:latin typeface="Roboto Mono"/>
                <a:ea typeface="Roboto Mono"/>
                <a:cs typeface="Roboto Mono"/>
                <a:sym typeface="Roboto Mono"/>
              </a:rPr>
              <a:t>width</a:t>
            </a:r>
            <a:r>
              <a:rPr lang="en-US" sz="1500">
                <a:solidFill>
                  <a:srgbClr val="37474F"/>
                </a:solidFill>
                <a:latin typeface="Roboto Mono"/>
                <a:ea typeface="Roboto Mono"/>
                <a:cs typeface="Roboto Mono"/>
                <a:sym typeface="Roboto Mono"/>
              </a:rPr>
              <a:t>=</a:t>
            </a:r>
            <a:r>
              <a:rPr lang="en-US" sz="1500">
                <a:solidFill>
                  <a:srgbClr val="388E3C"/>
                </a:solidFill>
                <a:latin typeface="Roboto Mono"/>
                <a:ea typeface="Roboto Mono"/>
                <a:cs typeface="Roboto Mono"/>
                <a:sym typeface="Roboto Mono"/>
              </a:rPr>
              <a:t>"800"</a:t>
            </a:r>
            <a:r>
              <a:rPr lang="en-US" sz="1500">
                <a:solidFill>
                  <a:srgbClr val="37474F"/>
                </a:solidFill>
                <a:latin typeface="Roboto Mono"/>
                <a:ea typeface="Roboto Mono"/>
                <a:cs typeface="Roboto Mono"/>
                <a:sym typeface="Roboto Mono"/>
              </a:rPr>
              <a:t> </a:t>
            </a:r>
            <a:r>
              <a:rPr lang="en-US" sz="1500">
                <a:solidFill>
                  <a:srgbClr val="9C27B0"/>
                </a:solidFill>
                <a:latin typeface="Roboto Mono"/>
                <a:ea typeface="Roboto Mono"/>
                <a:cs typeface="Roboto Mono"/>
                <a:sym typeface="Roboto Mono"/>
              </a:rPr>
              <a:t>height</a:t>
            </a:r>
            <a:r>
              <a:rPr lang="en-US" sz="1500">
                <a:solidFill>
                  <a:srgbClr val="37474F"/>
                </a:solidFill>
                <a:latin typeface="Roboto Mono"/>
                <a:ea typeface="Roboto Mono"/>
                <a:cs typeface="Roboto Mono"/>
                <a:sym typeface="Roboto Mono"/>
              </a:rPr>
              <a:t>=</a:t>
            </a:r>
            <a:r>
              <a:rPr lang="en-US" sz="1500">
                <a:solidFill>
                  <a:srgbClr val="388E3C"/>
                </a:solidFill>
                <a:latin typeface="Roboto Mono"/>
                <a:ea typeface="Roboto Mono"/>
                <a:cs typeface="Roboto Mono"/>
                <a:sym typeface="Roboto Mono"/>
              </a:rPr>
              <a:t>"600"</a:t>
            </a:r>
            <a:r>
              <a:rPr lang="en-US" sz="1500">
                <a:solidFill>
                  <a:srgbClr val="3F51B5"/>
                </a:solidFill>
                <a:latin typeface="Roboto Mono"/>
                <a:ea typeface="Roboto Mono"/>
                <a:cs typeface="Roboto Mono"/>
                <a:sym typeface="Roboto Mono"/>
              </a:rPr>
              <a:t>&gt;&lt;/iframe&gt;</a:t>
            </a:r>
            <a:endParaRPr sz="1500">
              <a:solidFill>
                <a:srgbClr val="172746"/>
              </a:solidFill>
              <a:latin typeface="Montserrat"/>
              <a:ea typeface="Montserrat"/>
              <a:cs typeface="Montserrat"/>
              <a:sym typeface="Montserrat"/>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9" name="Shape 539"/>
        <p:cNvGrpSpPr/>
        <p:nvPr/>
      </p:nvGrpSpPr>
      <p:grpSpPr>
        <a:xfrm>
          <a:off x="0" y="0"/>
          <a:ext cx="0" cy="0"/>
          <a:chOff x="0" y="0"/>
          <a:chExt cx="0" cy="0"/>
        </a:xfrm>
      </p:grpSpPr>
      <p:pic>
        <p:nvPicPr>
          <p:cNvPr id="540" name="Google Shape;540;g657139bfc6_1_81"/>
          <p:cNvPicPr preferRelativeResize="0"/>
          <p:nvPr/>
        </p:nvPicPr>
        <p:blipFill>
          <a:blip r:embed="rId3">
            <a:alphaModFix/>
          </a:blip>
          <a:stretch>
            <a:fillRect/>
          </a:stretch>
        </p:blipFill>
        <p:spPr>
          <a:xfrm>
            <a:off x="0" y="1635"/>
            <a:ext cx="9144000" cy="5140231"/>
          </a:xfrm>
          <a:prstGeom prst="rect">
            <a:avLst/>
          </a:prstGeom>
          <a:noFill/>
          <a:ln>
            <a:noFill/>
          </a:ln>
        </p:spPr>
      </p:pic>
      <p:sp>
        <p:nvSpPr>
          <p:cNvPr id="541" name="Google Shape;541;g657139bfc6_1_81"/>
          <p:cNvSpPr txBox="1"/>
          <p:nvPr/>
        </p:nvSpPr>
        <p:spPr>
          <a:xfrm>
            <a:off x="832200" y="2129250"/>
            <a:ext cx="7479600" cy="885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700"/>
              <a:buFont typeface="Arial"/>
              <a:buNone/>
            </a:pPr>
            <a:r>
              <a:rPr b="1" lang="en-US" sz="4800">
                <a:solidFill>
                  <a:srgbClr val="EFEFEF"/>
                </a:solidFill>
                <a:latin typeface="Montserrat"/>
                <a:ea typeface="Montserrat"/>
                <a:cs typeface="Montserrat"/>
                <a:sym typeface="Montserrat"/>
              </a:rPr>
              <a:t>Vector Graphics</a:t>
            </a:r>
            <a:endParaRPr b="1" i="0" sz="4800" u="none" cap="none" strike="noStrike">
              <a:solidFill>
                <a:srgbClr val="EFEFEF"/>
              </a:solidFill>
              <a:latin typeface="Montserrat"/>
              <a:ea typeface="Montserrat"/>
              <a:cs typeface="Montserrat"/>
              <a:sym typeface="Montserrat"/>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6FF"/>
        </a:solidFill>
      </p:bgPr>
    </p:bg>
    <p:spTree>
      <p:nvGrpSpPr>
        <p:cNvPr id="545" name="Shape 545"/>
        <p:cNvGrpSpPr/>
        <p:nvPr/>
      </p:nvGrpSpPr>
      <p:grpSpPr>
        <a:xfrm>
          <a:off x="0" y="0"/>
          <a:ext cx="0" cy="0"/>
          <a:chOff x="0" y="0"/>
          <a:chExt cx="0" cy="0"/>
        </a:xfrm>
      </p:grpSpPr>
      <p:pic>
        <p:nvPicPr>
          <p:cNvPr id="546" name="Google Shape;546;g657139bfc6_1_73"/>
          <p:cNvPicPr preferRelativeResize="0"/>
          <p:nvPr/>
        </p:nvPicPr>
        <p:blipFill rotWithShape="1">
          <a:blip r:embed="rId3">
            <a:alphaModFix/>
          </a:blip>
          <a:srcRect b="0" l="3366" r="3375" t="0"/>
          <a:stretch/>
        </p:blipFill>
        <p:spPr>
          <a:xfrm>
            <a:off x="262850" y="295700"/>
            <a:ext cx="8618300" cy="4847800"/>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6FF"/>
        </a:solidFill>
      </p:bgPr>
    </p:bg>
    <p:spTree>
      <p:nvGrpSpPr>
        <p:cNvPr id="550" name="Shape 550"/>
        <p:cNvGrpSpPr/>
        <p:nvPr/>
      </p:nvGrpSpPr>
      <p:grpSpPr>
        <a:xfrm>
          <a:off x="0" y="0"/>
          <a:ext cx="0" cy="0"/>
          <a:chOff x="0" y="0"/>
          <a:chExt cx="0" cy="0"/>
        </a:xfrm>
      </p:grpSpPr>
      <p:sp>
        <p:nvSpPr>
          <p:cNvPr id="551" name="Google Shape;551;g657139bfc6_1_86"/>
          <p:cNvSpPr txBox="1"/>
          <p:nvPr>
            <p:ph type="title"/>
          </p:nvPr>
        </p:nvSpPr>
        <p:spPr>
          <a:xfrm>
            <a:off x="182550" y="216425"/>
            <a:ext cx="8730000" cy="685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3200"/>
              <a:buFont typeface="Arial"/>
              <a:buNone/>
            </a:pPr>
            <a:r>
              <a:rPr b="1" lang="en-US" sz="2500">
                <a:solidFill>
                  <a:srgbClr val="073763"/>
                </a:solidFill>
                <a:latin typeface="Montserrat"/>
                <a:ea typeface="Montserrat"/>
                <a:cs typeface="Montserrat"/>
                <a:sym typeface="Montserrat"/>
              </a:rPr>
              <a:t>SVGs</a:t>
            </a:r>
            <a:endParaRPr b="1" sz="2500">
              <a:solidFill>
                <a:srgbClr val="073763"/>
              </a:solidFill>
              <a:latin typeface="Montserrat"/>
              <a:ea typeface="Montserrat"/>
              <a:cs typeface="Montserrat"/>
              <a:sym typeface="Montserrat"/>
            </a:endParaRPr>
          </a:p>
        </p:txBody>
      </p:sp>
      <p:sp>
        <p:nvSpPr>
          <p:cNvPr id="552" name="Google Shape;552;g657139bfc6_1_86"/>
          <p:cNvSpPr/>
          <p:nvPr/>
        </p:nvSpPr>
        <p:spPr>
          <a:xfrm>
            <a:off x="-21250" y="4675900"/>
            <a:ext cx="9165300" cy="467700"/>
          </a:xfrm>
          <a:prstGeom prst="rect">
            <a:avLst/>
          </a:prstGeom>
          <a:solidFill>
            <a:srgbClr val="17274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3" name="Google Shape;553;g657139bfc6_1_86"/>
          <p:cNvSpPr txBox="1"/>
          <p:nvPr/>
        </p:nvSpPr>
        <p:spPr>
          <a:xfrm>
            <a:off x="593150" y="902225"/>
            <a:ext cx="7922100" cy="34299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SVG stands for Scalar Vector Graphics. It is a markup language for describing two dimensional based vector graphics.</a:t>
            </a:r>
            <a:endParaRPr sz="1500">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Clr>
                <a:schemeClr val="dk1"/>
              </a:buClr>
              <a:buSzPts val="1100"/>
              <a:buFont typeface="Arial"/>
              <a:buNone/>
            </a:pPr>
            <a:r>
              <a:t/>
            </a:r>
            <a:endParaRPr sz="1500">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SVG images and their related behaviors are defined in XML files. These files can be created and edited with any text editor and with drawing software like Adobe Premiere Pro.</a:t>
            </a:r>
            <a:endParaRPr sz="1500">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Clr>
                <a:schemeClr val="dk1"/>
              </a:buClr>
              <a:buSzPts val="1100"/>
              <a:buFont typeface="Arial"/>
              <a:buNone/>
            </a:pPr>
            <a:r>
              <a:t/>
            </a:r>
            <a:endParaRPr sz="1500">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SVG images can be scaled without losing the image quality.</a:t>
            </a:r>
            <a:endParaRPr sz="1500">
              <a:solidFill>
                <a:srgbClr val="172746"/>
              </a:solidFill>
              <a:latin typeface="Montserrat"/>
              <a:ea typeface="Montserrat"/>
              <a:cs typeface="Montserrat"/>
              <a:sym typeface="Montserrat"/>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6FF"/>
        </a:solidFill>
      </p:bgPr>
    </p:bg>
    <p:spTree>
      <p:nvGrpSpPr>
        <p:cNvPr id="557" name="Shape 557"/>
        <p:cNvGrpSpPr/>
        <p:nvPr/>
      </p:nvGrpSpPr>
      <p:grpSpPr>
        <a:xfrm>
          <a:off x="0" y="0"/>
          <a:ext cx="0" cy="0"/>
          <a:chOff x="0" y="0"/>
          <a:chExt cx="0" cy="0"/>
        </a:xfrm>
      </p:grpSpPr>
      <p:sp>
        <p:nvSpPr>
          <p:cNvPr id="558" name="Google Shape;558;g657139bfc6_1_93"/>
          <p:cNvSpPr txBox="1"/>
          <p:nvPr>
            <p:ph type="title"/>
          </p:nvPr>
        </p:nvSpPr>
        <p:spPr>
          <a:xfrm>
            <a:off x="182550" y="216425"/>
            <a:ext cx="8730000" cy="685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3200"/>
              <a:buFont typeface="Arial"/>
              <a:buNone/>
            </a:pPr>
            <a:r>
              <a:rPr b="1" lang="en-US" sz="2500">
                <a:solidFill>
                  <a:srgbClr val="073763"/>
                </a:solidFill>
                <a:latin typeface="Montserrat"/>
                <a:ea typeface="Montserrat"/>
                <a:cs typeface="Montserrat"/>
                <a:sym typeface="Montserrat"/>
              </a:rPr>
              <a:t>Line using SVG</a:t>
            </a:r>
            <a:endParaRPr b="1" sz="2500">
              <a:solidFill>
                <a:srgbClr val="073763"/>
              </a:solidFill>
              <a:latin typeface="Montserrat"/>
              <a:ea typeface="Montserrat"/>
              <a:cs typeface="Montserrat"/>
              <a:sym typeface="Montserrat"/>
            </a:endParaRPr>
          </a:p>
        </p:txBody>
      </p:sp>
      <p:sp>
        <p:nvSpPr>
          <p:cNvPr id="559" name="Google Shape;559;g657139bfc6_1_93"/>
          <p:cNvSpPr/>
          <p:nvPr/>
        </p:nvSpPr>
        <p:spPr>
          <a:xfrm>
            <a:off x="-21250" y="4675900"/>
            <a:ext cx="9165300" cy="467700"/>
          </a:xfrm>
          <a:prstGeom prst="rect">
            <a:avLst/>
          </a:prstGeom>
          <a:solidFill>
            <a:srgbClr val="17274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0" name="Google Shape;560;g657139bfc6_1_93"/>
          <p:cNvSpPr txBox="1"/>
          <p:nvPr/>
        </p:nvSpPr>
        <p:spPr>
          <a:xfrm>
            <a:off x="593150" y="902225"/>
            <a:ext cx="7922100" cy="34299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lang="en-US" sz="1500">
                <a:solidFill>
                  <a:srgbClr val="3F51B5"/>
                </a:solidFill>
                <a:latin typeface="Roboto Mono"/>
                <a:ea typeface="Roboto Mono"/>
                <a:cs typeface="Roboto Mono"/>
                <a:sym typeface="Roboto Mono"/>
              </a:rPr>
              <a:t>&lt;svg</a:t>
            </a:r>
            <a:r>
              <a:rPr lang="en-US" sz="1500">
                <a:solidFill>
                  <a:srgbClr val="37474F"/>
                </a:solidFill>
                <a:latin typeface="Roboto Mono"/>
                <a:ea typeface="Roboto Mono"/>
                <a:cs typeface="Roboto Mono"/>
                <a:sym typeface="Roboto Mono"/>
              </a:rPr>
              <a:t> </a:t>
            </a:r>
            <a:r>
              <a:rPr lang="en-US" sz="1500">
                <a:solidFill>
                  <a:srgbClr val="9C27B0"/>
                </a:solidFill>
                <a:latin typeface="Roboto Mono"/>
                <a:ea typeface="Roboto Mono"/>
                <a:cs typeface="Roboto Mono"/>
                <a:sym typeface="Roboto Mono"/>
              </a:rPr>
              <a:t>viewBox</a:t>
            </a:r>
            <a:r>
              <a:rPr lang="en-US" sz="1500">
                <a:solidFill>
                  <a:srgbClr val="37474F"/>
                </a:solidFill>
                <a:latin typeface="Roboto Mono"/>
                <a:ea typeface="Roboto Mono"/>
                <a:cs typeface="Roboto Mono"/>
                <a:sym typeface="Roboto Mono"/>
              </a:rPr>
              <a:t>=</a:t>
            </a:r>
            <a:r>
              <a:rPr lang="en-US" sz="1500">
                <a:solidFill>
                  <a:srgbClr val="388E3C"/>
                </a:solidFill>
                <a:latin typeface="Roboto Mono"/>
                <a:ea typeface="Roboto Mono"/>
                <a:cs typeface="Roboto Mono"/>
                <a:sym typeface="Roboto Mono"/>
              </a:rPr>
              <a:t>"0 0 300 100"</a:t>
            </a:r>
            <a:r>
              <a:rPr lang="en-US" sz="1500">
                <a:solidFill>
                  <a:srgbClr val="37474F"/>
                </a:solidFill>
                <a:latin typeface="Roboto Mono"/>
                <a:ea typeface="Roboto Mono"/>
                <a:cs typeface="Roboto Mono"/>
                <a:sym typeface="Roboto Mono"/>
              </a:rPr>
              <a:t> </a:t>
            </a:r>
            <a:r>
              <a:rPr lang="en-US" sz="1500">
                <a:solidFill>
                  <a:srgbClr val="9C27B0"/>
                </a:solidFill>
                <a:latin typeface="Roboto Mono"/>
                <a:ea typeface="Roboto Mono"/>
                <a:cs typeface="Roboto Mono"/>
                <a:sym typeface="Roboto Mono"/>
              </a:rPr>
              <a:t>xmlns</a:t>
            </a:r>
            <a:r>
              <a:rPr lang="en-US" sz="1500">
                <a:solidFill>
                  <a:srgbClr val="37474F"/>
                </a:solidFill>
                <a:latin typeface="Roboto Mono"/>
                <a:ea typeface="Roboto Mono"/>
                <a:cs typeface="Roboto Mono"/>
                <a:sym typeface="Roboto Mono"/>
              </a:rPr>
              <a:t>=</a:t>
            </a:r>
            <a:r>
              <a:rPr lang="en-US" sz="1500">
                <a:solidFill>
                  <a:srgbClr val="388E3C"/>
                </a:solidFill>
                <a:latin typeface="Roboto Mono"/>
                <a:ea typeface="Roboto Mono"/>
                <a:cs typeface="Roboto Mono"/>
                <a:sym typeface="Roboto Mono"/>
              </a:rPr>
              <a:t>"http://www.w3.org/2000/svg"</a:t>
            </a:r>
            <a:r>
              <a:rPr lang="en-US" sz="1500">
                <a:solidFill>
                  <a:srgbClr val="3F51B5"/>
                </a:solidFill>
                <a:latin typeface="Roboto Mono"/>
                <a:ea typeface="Roboto Mono"/>
                <a:cs typeface="Roboto Mono"/>
                <a:sym typeface="Roboto Mono"/>
              </a:rPr>
              <a:t>&gt;</a:t>
            </a:r>
            <a:endParaRPr sz="1500">
              <a:solidFill>
                <a:srgbClr val="37474F"/>
              </a:solidFill>
              <a:latin typeface="Roboto Mono"/>
              <a:ea typeface="Roboto Mono"/>
              <a:cs typeface="Roboto Mono"/>
              <a:sym typeface="Roboto Mono"/>
            </a:endParaRPr>
          </a:p>
          <a:p>
            <a:pPr indent="0" lvl="0" marL="0" marR="0" rtl="0" algn="l">
              <a:lnSpc>
                <a:spcPct val="115000"/>
              </a:lnSpc>
              <a:spcBef>
                <a:spcPts val="0"/>
              </a:spcBef>
              <a:spcAft>
                <a:spcPts val="0"/>
              </a:spcAft>
              <a:buClr>
                <a:schemeClr val="dk1"/>
              </a:buClr>
              <a:buSzPts val="1100"/>
              <a:buFont typeface="Arial"/>
              <a:buNone/>
            </a:pPr>
            <a:r>
              <a:rPr lang="en-US" sz="1500">
                <a:solidFill>
                  <a:srgbClr val="3F51B5"/>
                </a:solidFill>
                <a:latin typeface="Roboto Mono"/>
                <a:ea typeface="Roboto Mono"/>
                <a:cs typeface="Roboto Mono"/>
                <a:sym typeface="Roboto Mono"/>
              </a:rPr>
              <a:t>  &lt;line</a:t>
            </a:r>
            <a:r>
              <a:rPr lang="en-US" sz="1500">
                <a:solidFill>
                  <a:srgbClr val="37474F"/>
                </a:solidFill>
                <a:latin typeface="Roboto Mono"/>
                <a:ea typeface="Roboto Mono"/>
                <a:cs typeface="Roboto Mono"/>
                <a:sym typeface="Roboto Mono"/>
              </a:rPr>
              <a:t> </a:t>
            </a:r>
            <a:r>
              <a:rPr lang="en-US" sz="1500">
                <a:solidFill>
                  <a:srgbClr val="9C27B0"/>
                </a:solidFill>
                <a:latin typeface="Roboto Mono"/>
                <a:ea typeface="Roboto Mono"/>
                <a:cs typeface="Roboto Mono"/>
                <a:sym typeface="Roboto Mono"/>
              </a:rPr>
              <a:t>x1</a:t>
            </a:r>
            <a:r>
              <a:rPr lang="en-US" sz="1500">
                <a:solidFill>
                  <a:srgbClr val="37474F"/>
                </a:solidFill>
                <a:latin typeface="Roboto Mono"/>
                <a:ea typeface="Roboto Mono"/>
                <a:cs typeface="Roboto Mono"/>
                <a:sym typeface="Roboto Mono"/>
              </a:rPr>
              <a:t> = </a:t>
            </a:r>
            <a:r>
              <a:rPr lang="en-US" sz="1500">
                <a:solidFill>
                  <a:srgbClr val="388E3C"/>
                </a:solidFill>
                <a:latin typeface="Roboto Mono"/>
                <a:ea typeface="Roboto Mono"/>
                <a:cs typeface="Roboto Mono"/>
                <a:sym typeface="Roboto Mono"/>
              </a:rPr>
              <a:t>"0"</a:t>
            </a:r>
            <a:r>
              <a:rPr lang="en-US" sz="1500">
                <a:solidFill>
                  <a:srgbClr val="37474F"/>
                </a:solidFill>
                <a:latin typeface="Roboto Mono"/>
                <a:ea typeface="Roboto Mono"/>
                <a:cs typeface="Roboto Mono"/>
                <a:sym typeface="Roboto Mono"/>
              </a:rPr>
              <a:t> </a:t>
            </a:r>
            <a:r>
              <a:rPr lang="en-US" sz="1500">
                <a:solidFill>
                  <a:srgbClr val="9C27B0"/>
                </a:solidFill>
                <a:latin typeface="Roboto Mono"/>
                <a:ea typeface="Roboto Mono"/>
                <a:cs typeface="Roboto Mono"/>
                <a:sym typeface="Roboto Mono"/>
              </a:rPr>
              <a:t>y1</a:t>
            </a:r>
            <a:r>
              <a:rPr lang="en-US" sz="1500">
                <a:solidFill>
                  <a:srgbClr val="37474F"/>
                </a:solidFill>
                <a:latin typeface="Roboto Mono"/>
                <a:ea typeface="Roboto Mono"/>
                <a:cs typeface="Roboto Mono"/>
                <a:sym typeface="Roboto Mono"/>
              </a:rPr>
              <a:t> = </a:t>
            </a:r>
            <a:r>
              <a:rPr lang="en-US" sz="1500">
                <a:solidFill>
                  <a:srgbClr val="388E3C"/>
                </a:solidFill>
                <a:latin typeface="Roboto Mono"/>
                <a:ea typeface="Roboto Mono"/>
                <a:cs typeface="Roboto Mono"/>
                <a:sym typeface="Roboto Mono"/>
              </a:rPr>
              <a:t>"0"</a:t>
            </a:r>
            <a:r>
              <a:rPr lang="en-US" sz="1500">
                <a:solidFill>
                  <a:srgbClr val="37474F"/>
                </a:solidFill>
                <a:latin typeface="Roboto Mono"/>
                <a:ea typeface="Roboto Mono"/>
                <a:cs typeface="Roboto Mono"/>
                <a:sym typeface="Roboto Mono"/>
              </a:rPr>
              <a:t> </a:t>
            </a:r>
            <a:r>
              <a:rPr lang="en-US" sz="1500">
                <a:solidFill>
                  <a:srgbClr val="9C27B0"/>
                </a:solidFill>
                <a:latin typeface="Roboto Mono"/>
                <a:ea typeface="Roboto Mono"/>
                <a:cs typeface="Roboto Mono"/>
                <a:sym typeface="Roboto Mono"/>
              </a:rPr>
              <a:t>x2</a:t>
            </a:r>
            <a:r>
              <a:rPr lang="en-US" sz="1500">
                <a:solidFill>
                  <a:srgbClr val="37474F"/>
                </a:solidFill>
                <a:latin typeface="Roboto Mono"/>
                <a:ea typeface="Roboto Mono"/>
                <a:cs typeface="Roboto Mono"/>
                <a:sym typeface="Roboto Mono"/>
              </a:rPr>
              <a:t> = </a:t>
            </a:r>
            <a:r>
              <a:rPr lang="en-US" sz="1500">
                <a:solidFill>
                  <a:srgbClr val="388E3C"/>
                </a:solidFill>
                <a:latin typeface="Roboto Mono"/>
                <a:ea typeface="Roboto Mono"/>
                <a:cs typeface="Roboto Mono"/>
                <a:sym typeface="Roboto Mono"/>
              </a:rPr>
              <a:t>"200"</a:t>
            </a:r>
            <a:r>
              <a:rPr lang="en-US" sz="1500">
                <a:solidFill>
                  <a:srgbClr val="37474F"/>
                </a:solidFill>
                <a:latin typeface="Roboto Mono"/>
                <a:ea typeface="Roboto Mono"/>
                <a:cs typeface="Roboto Mono"/>
                <a:sym typeface="Roboto Mono"/>
              </a:rPr>
              <a:t> </a:t>
            </a:r>
            <a:r>
              <a:rPr lang="en-US" sz="1500">
                <a:solidFill>
                  <a:srgbClr val="9C27B0"/>
                </a:solidFill>
                <a:latin typeface="Roboto Mono"/>
                <a:ea typeface="Roboto Mono"/>
                <a:cs typeface="Roboto Mono"/>
                <a:sym typeface="Roboto Mono"/>
              </a:rPr>
              <a:t>y2</a:t>
            </a:r>
            <a:r>
              <a:rPr lang="en-US" sz="1500">
                <a:solidFill>
                  <a:srgbClr val="37474F"/>
                </a:solidFill>
                <a:latin typeface="Roboto Mono"/>
                <a:ea typeface="Roboto Mono"/>
                <a:cs typeface="Roboto Mono"/>
                <a:sym typeface="Roboto Mono"/>
              </a:rPr>
              <a:t> = </a:t>
            </a:r>
            <a:r>
              <a:rPr lang="en-US" sz="1500">
                <a:solidFill>
                  <a:srgbClr val="388E3C"/>
                </a:solidFill>
                <a:latin typeface="Roboto Mono"/>
                <a:ea typeface="Roboto Mono"/>
                <a:cs typeface="Roboto Mono"/>
                <a:sym typeface="Roboto Mono"/>
              </a:rPr>
              <a:t>"100"</a:t>
            </a:r>
            <a:r>
              <a:rPr lang="en-US" sz="1500">
                <a:solidFill>
                  <a:srgbClr val="37474F"/>
                </a:solidFill>
                <a:latin typeface="Roboto Mono"/>
                <a:ea typeface="Roboto Mono"/>
                <a:cs typeface="Roboto Mono"/>
                <a:sym typeface="Roboto Mono"/>
              </a:rPr>
              <a:t> </a:t>
            </a:r>
            <a:r>
              <a:rPr lang="en-US" sz="1500">
                <a:solidFill>
                  <a:srgbClr val="9C27B0"/>
                </a:solidFill>
                <a:latin typeface="Roboto Mono"/>
                <a:ea typeface="Roboto Mono"/>
                <a:cs typeface="Roboto Mono"/>
                <a:sym typeface="Roboto Mono"/>
              </a:rPr>
              <a:t>stroke</a:t>
            </a:r>
            <a:r>
              <a:rPr lang="en-US" sz="1500">
                <a:solidFill>
                  <a:srgbClr val="37474F"/>
                </a:solidFill>
                <a:latin typeface="Roboto Mono"/>
                <a:ea typeface="Roboto Mono"/>
                <a:cs typeface="Roboto Mono"/>
                <a:sym typeface="Roboto Mono"/>
              </a:rPr>
              <a:t>=</a:t>
            </a:r>
            <a:r>
              <a:rPr lang="en-US" sz="1500">
                <a:solidFill>
                  <a:srgbClr val="388E3C"/>
                </a:solidFill>
                <a:latin typeface="Roboto Mono"/>
                <a:ea typeface="Roboto Mono"/>
                <a:cs typeface="Roboto Mono"/>
                <a:sym typeface="Roboto Mono"/>
              </a:rPr>
              <a:t>"red"</a:t>
            </a:r>
            <a:r>
              <a:rPr lang="en-US" sz="1500">
                <a:solidFill>
                  <a:srgbClr val="37474F"/>
                </a:solidFill>
                <a:latin typeface="Roboto Mono"/>
                <a:ea typeface="Roboto Mono"/>
                <a:cs typeface="Roboto Mono"/>
                <a:sym typeface="Roboto Mono"/>
              </a:rPr>
              <a:t> </a:t>
            </a:r>
            <a:r>
              <a:rPr lang="en-US" sz="1500">
                <a:solidFill>
                  <a:srgbClr val="9C27B0"/>
                </a:solidFill>
                <a:latin typeface="Roboto Mono"/>
                <a:ea typeface="Roboto Mono"/>
                <a:cs typeface="Roboto Mono"/>
                <a:sym typeface="Roboto Mono"/>
              </a:rPr>
              <a:t>stroke-width</a:t>
            </a:r>
            <a:r>
              <a:rPr lang="en-US" sz="1500">
                <a:solidFill>
                  <a:srgbClr val="37474F"/>
                </a:solidFill>
                <a:latin typeface="Roboto Mono"/>
                <a:ea typeface="Roboto Mono"/>
                <a:cs typeface="Roboto Mono"/>
                <a:sym typeface="Roboto Mono"/>
              </a:rPr>
              <a:t>=</a:t>
            </a:r>
            <a:r>
              <a:rPr lang="en-US" sz="1500">
                <a:solidFill>
                  <a:srgbClr val="388E3C"/>
                </a:solidFill>
                <a:latin typeface="Roboto Mono"/>
                <a:ea typeface="Roboto Mono"/>
                <a:cs typeface="Roboto Mono"/>
                <a:sym typeface="Roboto Mono"/>
              </a:rPr>
              <a:t>"2px"</a:t>
            </a:r>
            <a:r>
              <a:rPr lang="en-US" sz="1500">
                <a:solidFill>
                  <a:srgbClr val="3F51B5"/>
                </a:solidFill>
                <a:latin typeface="Roboto Mono"/>
                <a:ea typeface="Roboto Mono"/>
                <a:cs typeface="Roboto Mono"/>
                <a:sym typeface="Roboto Mono"/>
              </a:rPr>
              <a:t>/&gt;</a:t>
            </a:r>
            <a:endParaRPr sz="1500">
              <a:solidFill>
                <a:srgbClr val="37474F"/>
              </a:solidFill>
              <a:latin typeface="Roboto Mono"/>
              <a:ea typeface="Roboto Mono"/>
              <a:cs typeface="Roboto Mono"/>
              <a:sym typeface="Roboto Mono"/>
            </a:endParaRPr>
          </a:p>
          <a:p>
            <a:pPr indent="0" lvl="0" marL="0" rtl="0" algn="l">
              <a:lnSpc>
                <a:spcPct val="150000"/>
              </a:lnSpc>
              <a:spcBef>
                <a:spcPts val="0"/>
              </a:spcBef>
              <a:spcAft>
                <a:spcPts val="0"/>
              </a:spcAft>
              <a:buClr>
                <a:schemeClr val="dk1"/>
              </a:buClr>
              <a:buSzPts val="1100"/>
              <a:buFont typeface="Arial"/>
              <a:buNone/>
            </a:pPr>
            <a:r>
              <a:rPr lang="en-US" sz="1500">
                <a:solidFill>
                  <a:srgbClr val="3F51B5"/>
                </a:solidFill>
                <a:latin typeface="Roboto Mono"/>
                <a:ea typeface="Roboto Mono"/>
                <a:cs typeface="Roboto Mono"/>
                <a:sym typeface="Roboto Mono"/>
              </a:rPr>
              <a:t>&lt;/svg&gt;</a:t>
            </a:r>
            <a:endParaRPr sz="1500">
              <a:solidFill>
                <a:srgbClr val="3F51B5"/>
              </a:solidFill>
              <a:latin typeface="Roboto Mono"/>
              <a:ea typeface="Roboto Mono"/>
              <a:cs typeface="Roboto Mono"/>
              <a:sym typeface="Roboto Mono"/>
            </a:endParaRPr>
          </a:p>
          <a:p>
            <a:pPr indent="0" lvl="0" marL="0" rtl="0" algn="l">
              <a:lnSpc>
                <a:spcPct val="150000"/>
              </a:lnSpc>
              <a:spcBef>
                <a:spcPts val="0"/>
              </a:spcBef>
              <a:spcAft>
                <a:spcPts val="0"/>
              </a:spcAft>
              <a:buClr>
                <a:schemeClr val="dk1"/>
              </a:buClr>
              <a:buSzPts val="1100"/>
              <a:buFont typeface="Arial"/>
              <a:buNone/>
            </a:pPr>
            <a:r>
              <a:t/>
            </a:r>
            <a:endParaRPr sz="1500">
              <a:solidFill>
                <a:srgbClr val="3F51B5"/>
              </a:solidFill>
              <a:latin typeface="Roboto Mono"/>
              <a:ea typeface="Roboto Mono"/>
              <a:cs typeface="Roboto Mono"/>
              <a:sym typeface="Roboto Mono"/>
            </a:endParaRPr>
          </a:p>
          <a:p>
            <a:pPr indent="0" lvl="0" marL="0" rtl="0" algn="l">
              <a:lnSpc>
                <a:spcPct val="150000"/>
              </a:lnSpc>
              <a:spcBef>
                <a:spcPts val="0"/>
              </a:spcBef>
              <a:spcAft>
                <a:spcPts val="0"/>
              </a:spcAft>
              <a:buClr>
                <a:schemeClr val="dk1"/>
              </a:buClr>
              <a:buSzPts val="1100"/>
              <a:buFont typeface="Arial"/>
              <a:buNone/>
            </a:pPr>
            <a:r>
              <a:t/>
            </a:r>
            <a:endParaRPr sz="1500">
              <a:solidFill>
                <a:srgbClr val="3F51B5"/>
              </a:solidFill>
              <a:latin typeface="Roboto Mono"/>
              <a:ea typeface="Roboto Mono"/>
              <a:cs typeface="Roboto Mono"/>
              <a:sym typeface="Roboto Mono"/>
            </a:endParaRPr>
          </a:p>
          <a:p>
            <a:pPr indent="0" lvl="0" marL="0" rtl="0" algn="l">
              <a:lnSpc>
                <a:spcPct val="150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The value of the viewBox attribute is a list of four numbers min-x, min-y, width and height</a:t>
            </a:r>
            <a:endParaRPr sz="1500">
              <a:solidFill>
                <a:srgbClr val="3F51B5"/>
              </a:solidFill>
              <a:latin typeface="Roboto Mono"/>
              <a:ea typeface="Roboto Mono"/>
              <a:cs typeface="Roboto Mono"/>
              <a:sym typeface="Roboto Mono"/>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6FF"/>
        </a:solidFill>
      </p:bgPr>
    </p:bg>
    <p:spTree>
      <p:nvGrpSpPr>
        <p:cNvPr id="564" name="Shape 564"/>
        <p:cNvGrpSpPr/>
        <p:nvPr/>
      </p:nvGrpSpPr>
      <p:grpSpPr>
        <a:xfrm>
          <a:off x="0" y="0"/>
          <a:ext cx="0" cy="0"/>
          <a:chOff x="0" y="0"/>
          <a:chExt cx="0" cy="0"/>
        </a:xfrm>
      </p:grpSpPr>
      <p:pic>
        <p:nvPicPr>
          <p:cNvPr id="565" name="Google Shape;565;g657139bfc6_1_118"/>
          <p:cNvPicPr preferRelativeResize="0"/>
          <p:nvPr/>
        </p:nvPicPr>
        <p:blipFill>
          <a:blip r:embed="rId3">
            <a:alphaModFix/>
          </a:blip>
          <a:stretch>
            <a:fillRect/>
          </a:stretch>
        </p:blipFill>
        <p:spPr>
          <a:xfrm>
            <a:off x="2399225" y="409575"/>
            <a:ext cx="4324350" cy="4324350"/>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6FF"/>
        </a:solidFill>
      </p:bgPr>
    </p:bg>
    <p:spTree>
      <p:nvGrpSpPr>
        <p:cNvPr id="569" name="Shape 569"/>
        <p:cNvGrpSpPr/>
        <p:nvPr/>
      </p:nvGrpSpPr>
      <p:grpSpPr>
        <a:xfrm>
          <a:off x="0" y="0"/>
          <a:ext cx="0" cy="0"/>
          <a:chOff x="0" y="0"/>
          <a:chExt cx="0" cy="0"/>
        </a:xfrm>
      </p:grpSpPr>
      <p:sp>
        <p:nvSpPr>
          <p:cNvPr id="570" name="Google Shape;570;g657139bfc6_1_100"/>
          <p:cNvSpPr txBox="1"/>
          <p:nvPr>
            <p:ph type="title"/>
          </p:nvPr>
        </p:nvSpPr>
        <p:spPr>
          <a:xfrm>
            <a:off x="182550" y="216425"/>
            <a:ext cx="8730000" cy="685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3200"/>
              <a:buFont typeface="Arial"/>
              <a:buNone/>
            </a:pPr>
            <a:r>
              <a:rPr b="1" lang="en-US" sz="2500">
                <a:solidFill>
                  <a:srgbClr val="073763"/>
                </a:solidFill>
                <a:latin typeface="Montserrat"/>
                <a:ea typeface="Montserrat"/>
                <a:cs typeface="Montserrat"/>
                <a:sym typeface="Montserrat"/>
              </a:rPr>
              <a:t>Circle using SVG</a:t>
            </a:r>
            <a:endParaRPr b="1" sz="2500">
              <a:solidFill>
                <a:srgbClr val="073763"/>
              </a:solidFill>
              <a:latin typeface="Montserrat"/>
              <a:ea typeface="Montserrat"/>
              <a:cs typeface="Montserrat"/>
              <a:sym typeface="Montserrat"/>
            </a:endParaRPr>
          </a:p>
        </p:txBody>
      </p:sp>
      <p:sp>
        <p:nvSpPr>
          <p:cNvPr id="571" name="Google Shape;571;g657139bfc6_1_100"/>
          <p:cNvSpPr/>
          <p:nvPr/>
        </p:nvSpPr>
        <p:spPr>
          <a:xfrm>
            <a:off x="-21250" y="4675900"/>
            <a:ext cx="9165300" cy="467700"/>
          </a:xfrm>
          <a:prstGeom prst="rect">
            <a:avLst/>
          </a:prstGeom>
          <a:solidFill>
            <a:srgbClr val="17274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2" name="Google Shape;572;g657139bfc6_1_100"/>
          <p:cNvSpPr txBox="1"/>
          <p:nvPr/>
        </p:nvSpPr>
        <p:spPr>
          <a:xfrm>
            <a:off x="593150" y="902225"/>
            <a:ext cx="7922100" cy="34299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lang="en-US" sz="1500">
                <a:solidFill>
                  <a:srgbClr val="3F51B5"/>
                </a:solidFill>
                <a:latin typeface="Roboto Mono"/>
                <a:ea typeface="Roboto Mono"/>
                <a:cs typeface="Roboto Mono"/>
                <a:sym typeface="Roboto Mono"/>
              </a:rPr>
              <a:t>&lt;svg</a:t>
            </a:r>
            <a:r>
              <a:rPr lang="en-US" sz="1500">
                <a:solidFill>
                  <a:srgbClr val="37474F"/>
                </a:solidFill>
                <a:latin typeface="Roboto Mono"/>
                <a:ea typeface="Roboto Mono"/>
                <a:cs typeface="Roboto Mono"/>
                <a:sym typeface="Roboto Mono"/>
              </a:rPr>
              <a:t> </a:t>
            </a:r>
            <a:r>
              <a:rPr lang="en-US" sz="1500">
                <a:solidFill>
                  <a:srgbClr val="9C27B0"/>
                </a:solidFill>
                <a:latin typeface="Roboto Mono"/>
                <a:ea typeface="Roboto Mono"/>
                <a:cs typeface="Roboto Mono"/>
                <a:sym typeface="Roboto Mono"/>
              </a:rPr>
              <a:t>width</a:t>
            </a:r>
            <a:r>
              <a:rPr lang="en-US" sz="1500">
                <a:solidFill>
                  <a:srgbClr val="37474F"/>
                </a:solidFill>
                <a:latin typeface="Roboto Mono"/>
                <a:ea typeface="Roboto Mono"/>
                <a:cs typeface="Roboto Mono"/>
                <a:sym typeface="Roboto Mono"/>
              </a:rPr>
              <a:t>=</a:t>
            </a:r>
            <a:r>
              <a:rPr lang="en-US" sz="1500">
                <a:solidFill>
                  <a:srgbClr val="388E3C"/>
                </a:solidFill>
                <a:latin typeface="Roboto Mono"/>
                <a:ea typeface="Roboto Mono"/>
                <a:cs typeface="Roboto Mono"/>
                <a:sym typeface="Roboto Mono"/>
              </a:rPr>
              <a:t>"100"</a:t>
            </a:r>
            <a:r>
              <a:rPr lang="en-US" sz="1500">
                <a:solidFill>
                  <a:srgbClr val="37474F"/>
                </a:solidFill>
                <a:latin typeface="Roboto Mono"/>
                <a:ea typeface="Roboto Mono"/>
                <a:cs typeface="Roboto Mono"/>
                <a:sym typeface="Roboto Mono"/>
              </a:rPr>
              <a:t> </a:t>
            </a:r>
            <a:r>
              <a:rPr lang="en-US" sz="1500">
                <a:solidFill>
                  <a:srgbClr val="9C27B0"/>
                </a:solidFill>
                <a:latin typeface="Roboto Mono"/>
                <a:ea typeface="Roboto Mono"/>
                <a:cs typeface="Roboto Mono"/>
                <a:sym typeface="Roboto Mono"/>
              </a:rPr>
              <a:t>height</a:t>
            </a:r>
            <a:r>
              <a:rPr lang="en-US" sz="1500">
                <a:solidFill>
                  <a:srgbClr val="37474F"/>
                </a:solidFill>
                <a:latin typeface="Roboto Mono"/>
                <a:ea typeface="Roboto Mono"/>
                <a:cs typeface="Roboto Mono"/>
                <a:sym typeface="Roboto Mono"/>
              </a:rPr>
              <a:t>=</a:t>
            </a:r>
            <a:r>
              <a:rPr lang="en-US" sz="1500">
                <a:solidFill>
                  <a:srgbClr val="388E3C"/>
                </a:solidFill>
                <a:latin typeface="Roboto Mono"/>
                <a:ea typeface="Roboto Mono"/>
                <a:cs typeface="Roboto Mono"/>
                <a:sym typeface="Roboto Mono"/>
              </a:rPr>
              <a:t>"100"</a:t>
            </a:r>
            <a:r>
              <a:rPr lang="en-US" sz="1500">
                <a:solidFill>
                  <a:srgbClr val="3F51B5"/>
                </a:solidFill>
                <a:latin typeface="Roboto Mono"/>
                <a:ea typeface="Roboto Mono"/>
                <a:cs typeface="Roboto Mono"/>
                <a:sym typeface="Roboto Mono"/>
              </a:rPr>
              <a:t>&gt;</a:t>
            </a:r>
            <a:endParaRPr sz="1500">
              <a:solidFill>
                <a:srgbClr val="37474F"/>
              </a:solidFill>
              <a:latin typeface="Roboto Mono"/>
              <a:ea typeface="Roboto Mono"/>
              <a:cs typeface="Roboto Mono"/>
              <a:sym typeface="Roboto Mono"/>
            </a:endParaRPr>
          </a:p>
          <a:p>
            <a:pPr indent="0" lvl="0" marL="0" rtl="0" algn="l">
              <a:lnSpc>
                <a:spcPct val="150000"/>
              </a:lnSpc>
              <a:spcBef>
                <a:spcPts val="0"/>
              </a:spcBef>
              <a:spcAft>
                <a:spcPts val="0"/>
              </a:spcAft>
              <a:buClr>
                <a:schemeClr val="dk1"/>
              </a:buClr>
              <a:buSzPts val="1100"/>
              <a:buFont typeface="Arial"/>
              <a:buNone/>
            </a:pPr>
            <a:r>
              <a:rPr lang="en-US" sz="1500">
                <a:solidFill>
                  <a:srgbClr val="37474F"/>
                </a:solidFill>
                <a:latin typeface="Roboto Mono"/>
                <a:ea typeface="Roboto Mono"/>
                <a:cs typeface="Roboto Mono"/>
                <a:sym typeface="Roboto Mono"/>
              </a:rPr>
              <a:t>  </a:t>
            </a:r>
            <a:r>
              <a:rPr lang="en-US" sz="1500">
                <a:solidFill>
                  <a:srgbClr val="3F51B5"/>
                </a:solidFill>
                <a:latin typeface="Roboto Mono"/>
                <a:ea typeface="Roboto Mono"/>
                <a:cs typeface="Roboto Mono"/>
                <a:sym typeface="Roboto Mono"/>
              </a:rPr>
              <a:t>&lt;circle</a:t>
            </a:r>
            <a:r>
              <a:rPr lang="en-US" sz="1500">
                <a:solidFill>
                  <a:srgbClr val="37474F"/>
                </a:solidFill>
                <a:latin typeface="Roboto Mono"/>
                <a:ea typeface="Roboto Mono"/>
                <a:cs typeface="Roboto Mono"/>
                <a:sym typeface="Roboto Mono"/>
              </a:rPr>
              <a:t> </a:t>
            </a:r>
            <a:r>
              <a:rPr lang="en-US" sz="1500">
                <a:solidFill>
                  <a:srgbClr val="9C27B0"/>
                </a:solidFill>
                <a:latin typeface="Roboto Mono"/>
                <a:ea typeface="Roboto Mono"/>
                <a:cs typeface="Roboto Mono"/>
                <a:sym typeface="Roboto Mono"/>
              </a:rPr>
              <a:t>cx</a:t>
            </a:r>
            <a:r>
              <a:rPr lang="en-US" sz="1500">
                <a:solidFill>
                  <a:srgbClr val="37474F"/>
                </a:solidFill>
                <a:latin typeface="Roboto Mono"/>
                <a:ea typeface="Roboto Mono"/>
                <a:cs typeface="Roboto Mono"/>
                <a:sym typeface="Roboto Mono"/>
              </a:rPr>
              <a:t>=</a:t>
            </a:r>
            <a:r>
              <a:rPr lang="en-US" sz="1500">
                <a:solidFill>
                  <a:srgbClr val="388E3C"/>
                </a:solidFill>
                <a:latin typeface="Roboto Mono"/>
                <a:ea typeface="Roboto Mono"/>
                <a:cs typeface="Roboto Mono"/>
                <a:sym typeface="Roboto Mono"/>
              </a:rPr>
              <a:t>"50"</a:t>
            </a:r>
            <a:r>
              <a:rPr lang="en-US" sz="1500">
                <a:solidFill>
                  <a:srgbClr val="37474F"/>
                </a:solidFill>
                <a:latin typeface="Roboto Mono"/>
                <a:ea typeface="Roboto Mono"/>
                <a:cs typeface="Roboto Mono"/>
                <a:sym typeface="Roboto Mono"/>
              </a:rPr>
              <a:t> </a:t>
            </a:r>
            <a:r>
              <a:rPr lang="en-US" sz="1500">
                <a:solidFill>
                  <a:srgbClr val="9C27B0"/>
                </a:solidFill>
                <a:latin typeface="Roboto Mono"/>
                <a:ea typeface="Roboto Mono"/>
                <a:cs typeface="Roboto Mono"/>
                <a:sym typeface="Roboto Mono"/>
              </a:rPr>
              <a:t>cy</a:t>
            </a:r>
            <a:r>
              <a:rPr lang="en-US" sz="1500">
                <a:solidFill>
                  <a:srgbClr val="37474F"/>
                </a:solidFill>
                <a:latin typeface="Roboto Mono"/>
                <a:ea typeface="Roboto Mono"/>
                <a:cs typeface="Roboto Mono"/>
                <a:sym typeface="Roboto Mono"/>
              </a:rPr>
              <a:t>=</a:t>
            </a:r>
            <a:r>
              <a:rPr lang="en-US" sz="1500">
                <a:solidFill>
                  <a:srgbClr val="388E3C"/>
                </a:solidFill>
                <a:latin typeface="Roboto Mono"/>
                <a:ea typeface="Roboto Mono"/>
                <a:cs typeface="Roboto Mono"/>
                <a:sym typeface="Roboto Mono"/>
              </a:rPr>
              <a:t>"50"</a:t>
            </a:r>
            <a:r>
              <a:rPr lang="en-US" sz="1500">
                <a:solidFill>
                  <a:srgbClr val="37474F"/>
                </a:solidFill>
                <a:latin typeface="Roboto Mono"/>
                <a:ea typeface="Roboto Mono"/>
                <a:cs typeface="Roboto Mono"/>
                <a:sym typeface="Roboto Mono"/>
              </a:rPr>
              <a:t> </a:t>
            </a:r>
            <a:r>
              <a:rPr lang="en-US" sz="1500">
                <a:solidFill>
                  <a:srgbClr val="9C27B0"/>
                </a:solidFill>
                <a:latin typeface="Roboto Mono"/>
                <a:ea typeface="Roboto Mono"/>
                <a:cs typeface="Roboto Mono"/>
                <a:sym typeface="Roboto Mono"/>
              </a:rPr>
              <a:t>r</a:t>
            </a:r>
            <a:r>
              <a:rPr lang="en-US" sz="1500">
                <a:solidFill>
                  <a:srgbClr val="37474F"/>
                </a:solidFill>
                <a:latin typeface="Roboto Mono"/>
                <a:ea typeface="Roboto Mono"/>
                <a:cs typeface="Roboto Mono"/>
                <a:sym typeface="Roboto Mono"/>
              </a:rPr>
              <a:t>=</a:t>
            </a:r>
            <a:r>
              <a:rPr lang="en-US" sz="1500">
                <a:solidFill>
                  <a:srgbClr val="388E3C"/>
                </a:solidFill>
                <a:latin typeface="Roboto Mono"/>
                <a:ea typeface="Roboto Mono"/>
                <a:cs typeface="Roboto Mono"/>
                <a:sym typeface="Roboto Mono"/>
              </a:rPr>
              <a:t>"40"</a:t>
            </a:r>
            <a:r>
              <a:rPr lang="en-US" sz="1500">
                <a:solidFill>
                  <a:srgbClr val="37474F"/>
                </a:solidFill>
                <a:latin typeface="Roboto Mono"/>
                <a:ea typeface="Roboto Mono"/>
                <a:cs typeface="Roboto Mono"/>
                <a:sym typeface="Roboto Mono"/>
              </a:rPr>
              <a:t> </a:t>
            </a:r>
            <a:r>
              <a:rPr lang="en-US" sz="1500">
                <a:solidFill>
                  <a:srgbClr val="9C27B0"/>
                </a:solidFill>
                <a:latin typeface="Roboto Mono"/>
                <a:ea typeface="Roboto Mono"/>
                <a:cs typeface="Roboto Mono"/>
                <a:sym typeface="Roboto Mono"/>
              </a:rPr>
              <a:t>fill</a:t>
            </a:r>
            <a:r>
              <a:rPr lang="en-US" sz="1500">
                <a:solidFill>
                  <a:srgbClr val="37474F"/>
                </a:solidFill>
                <a:latin typeface="Roboto Mono"/>
                <a:ea typeface="Roboto Mono"/>
                <a:cs typeface="Roboto Mono"/>
                <a:sym typeface="Roboto Mono"/>
              </a:rPr>
              <a:t>=</a:t>
            </a:r>
            <a:r>
              <a:rPr lang="en-US" sz="1500">
                <a:solidFill>
                  <a:srgbClr val="388E3C"/>
                </a:solidFill>
                <a:latin typeface="Roboto Mono"/>
                <a:ea typeface="Roboto Mono"/>
                <a:cs typeface="Roboto Mono"/>
                <a:sym typeface="Roboto Mono"/>
              </a:rPr>
              <a:t>"blue" </a:t>
            </a:r>
            <a:r>
              <a:rPr lang="en-US" sz="1500">
                <a:solidFill>
                  <a:srgbClr val="9C27B0"/>
                </a:solidFill>
                <a:latin typeface="Roboto Mono"/>
                <a:ea typeface="Roboto Mono"/>
                <a:cs typeface="Roboto Mono"/>
                <a:sym typeface="Roboto Mono"/>
              </a:rPr>
              <a:t>stroke</a:t>
            </a:r>
            <a:r>
              <a:rPr lang="en-US" sz="1500">
                <a:solidFill>
                  <a:srgbClr val="37474F"/>
                </a:solidFill>
                <a:latin typeface="Roboto Mono"/>
                <a:ea typeface="Roboto Mono"/>
                <a:cs typeface="Roboto Mono"/>
                <a:sym typeface="Roboto Mono"/>
              </a:rPr>
              <a:t>=</a:t>
            </a:r>
            <a:r>
              <a:rPr lang="en-US" sz="1500">
                <a:solidFill>
                  <a:srgbClr val="388E3C"/>
                </a:solidFill>
                <a:latin typeface="Roboto Mono"/>
                <a:ea typeface="Roboto Mono"/>
                <a:cs typeface="Roboto Mono"/>
                <a:sym typeface="Roboto Mono"/>
              </a:rPr>
              <a:t>"lightblue" </a:t>
            </a:r>
            <a:r>
              <a:rPr lang="en-US" sz="1500">
                <a:solidFill>
                  <a:srgbClr val="9C27B0"/>
                </a:solidFill>
                <a:latin typeface="Roboto Mono"/>
                <a:ea typeface="Roboto Mono"/>
                <a:cs typeface="Roboto Mono"/>
                <a:sym typeface="Roboto Mono"/>
              </a:rPr>
              <a:t>stroke-width</a:t>
            </a:r>
            <a:r>
              <a:rPr lang="en-US" sz="1500">
                <a:solidFill>
                  <a:srgbClr val="37474F"/>
                </a:solidFill>
                <a:latin typeface="Roboto Mono"/>
                <a:ea typeface="Roboto Mono"/>
                <a:cs typeface="Roboto Mono"/>
                <a:sym typeface="Roboto Mono"/>
              </a:rPr>
              <a:t>=</a:t>
            </a:r>
            <a:r>
              <a:rPr lang="en-US" sz="1500">
                <a:solidFill>
                  <a:srgbClr val="388E3C"/>
                </a:solidFill>
                <a:latin typeface="Roboto Mono"/>
                <a:ea typeface="Roboto Mono"/>
                <a:cs typeface="Roboto Mono"/>
                <a:sym typeface="Roboto Mono"/>
              </a:rPr>
              <a:t>"10px"</a:t>
            </a:r>
            <a:r>
              <a:rPr lang="en-US" sz="1500">
                <a:solidFill>
                  <a:srgbClr val="37474F"/>
                </a:solidFill>
                <a:latin typeface="Roboto Mono"/>
                <a:ea typeface="Roboto Mono"/>
                <a:cs typeface="Roboto Mono"/>
                <a:sym typeface="Roboto Mono"/>
              </a:rPr>
              <a:t> </a:t>
            </a:r>
            <a:r>
              <a:rPr lang="en-US" sz="1500">
                <a:solidFill>
                  <a:srgbClr val="3F51B5"/>
                </a:solidFill>
                <a:latin typeface="Roboto Mono"/>
                <a:ea typeface="Roboto Mono"/>
                <a:cs typeface="Roboto Mono"/>
                <a:sym typeface="Roboto Mono"/>
              </a:rPr>
              <a:t>/&gt;</a:t>
            </a:r>
            <a:endParaRPr sz="1500">
              <a:solidFill>
                <a:srgbClr val="37474F"/>
              </a:solidFill>
              <a:latin typeface="Roboto Mono"/>
              <a:ea typeface="Roboto Mono"/>
              <a:cs typeface="Roboto Mono"/>
              <a:sym typeface="Roboto Mono"/>
            </a:endParaRPr>
          </a:p>
          <a:p>
            <a:pPr indent="0" lvl="0" marL="0" rtl="0" algn="l">
              <a:lnSpc>
                <a:spcPct val="150000"/>
              </a:lnSpc>
              <a:spcBef>
                <a:spcPts val="0"/>
              </a:spcBef>
              <a:spcAft>
                <a:spcPts val="0"/>
              </a:spcAft>
              <a:buClr>
                <a:schemeClr val="dk1"/>
              </a:buClr>
              <a:buSzPts val="1100"/>
              <a:buFont typeface="Arial"/>
              <a:buNone/>
            </a:pPr>
            <a:r>
              <a:rPr lang="en-US" sz="1500">
                <a:solidFill>
                  <a:srgbClr val="37474F"/>
                </a:solidFill>
                <a:latin typeface="Roboto Mono"/>
                <a:ea typeface="Roboto Mono"/>
                <a:cs typeface="Roboto Mono"/>
                <a:sym typeface="Roboto Mono"/>
              </a:rPr>
              <a:t>  Sorry, your browser does not support inline SVG.</a:t>
            </a:r>
            <a:endParaRPr sz="1500">
              <a:solidFill>
                <a:srgbClr val="37474F"/>
              </a:solidFill>
              <a:latin typeface="Roboto Mono"/>
              <a:ea typeface="Roboto Mono"/>
              <a:cs typeface="Roboto Mono"/>
              <a:sym typeface="Roboto Mono"/>
            </a:endParaRPr>
          </a:p>
          <a:p>
            <a:pPr indent="0" lvl="0" marL="0" rtl="0" algn="l">
              <a:lnSpc>
                <a:spcPct val="150000"/>
              </a:lnSpc>
              <a:spcBef>
                <a:spcPts val="0"/>
              </a:spcBef>
              <a:spcAft>
                <a:spcPts val="0"/>
              </a:spcAft>
              <a:buClr>
                <a:schemeClr val="dk1"/>
              </a:buClr>
              <a:buSzPts val="1100"/>
              <a:buFont typeface="Arial"/>
              <a:buNone/>
            </a:pPr>
            <a:r>
              <a:rPr lang="en-US" sz="1500">
                <a:solidFill>
                  <a:srgbClr val="3F51B5"/>
                </a:solidFill>
                <a:latin typeface="Roboto Mono"/>
                <a:ea typeface="Roboto Mono"/>
                <a:cs typeface="Roboto Mono"/>
                <a:sym typeface="Roboto Mono"/>
              </a:rPr>
              <a:t>&lt;/svg&gt;</a:t>
            </a:r>
            <a:endParaRPr sz="1500">
              <a:solidFill>
                <a:srgbClr val="3F51B5"/>
              </a:solidFill>
              <a:latin typeface="Roboto Mono"/>
              <a:ea typeface="Roboto Mono"/>
              <a:cs typeface="Roboto Mono"/>
              <a:sym typeface="Roboto Mono"/>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6FF"/>
        </a:solidFill>
      </p:bgPr>
    </p:bg>
    <p:spTree>
      <p:nvGrpSpPr>
        <p:cNvPr id="576" name="Shape 576"/>
        <p:cNvGrpSpPr/>
        <p:nvPr/>
      </p:nvGrpSpPr>
      <p:grpSpPr>
        <a:xfrm>
          <a:off x="0" y="0"/>
          <a:ext cx="0" cy="0"/>
          <a:chOff x="0" y="0"/>
          <a:chExt cx="0" cy="0"/>
        </a:xfrm>
      </p:grpSpPr>
      <p:pic>
        <p:nvPicPr>
          <p:cNvPr id="577" name="Google Shape;577;g657139bfc6_1_135"/>
          <p:cNvPicPr preferRelativeResize="0"/>
          <p:nvPr/>
        </p:nvPicPr>
        <p:blipFill>
          <a:blip r:embed="rId3">
            <a:alphaModFix/>
          </a:blip>
          <a:stretch>
            <a:fillRect/>
          </a:stretch>
        </p:blipFill>
        <p:spPr>
          <a:xfrm>
            <a:off x="152400" y="620913"/>
            <a:ext cx="8839200" cy="3901678"/>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6FF"/>
        </a:solidFill>
      </p:bgPr>
    </p:bg>
    <p:spTree>
      <p:nvGrpSpPr>
        <p:cNvPr id="581" name="Shape 581"/>
        <p:cNvGrpSpPr/>
        <p:nvPr/>
      </p:nvGrpSpPr>
      <p:grpSpPr>
        <a:xfrm>
          <a:off x="0" y="0"/>
          <a:ext cx="0" cy="0"/>
          <a:chOff x="0" y="0"/>
          <a:chExt cx="0" cy="0"/>
        </a:xfrm>
      </p:grpSpPr>
      <p:sp>
        <p:nvSpPr>
          <p:cNvPr id="582" name="Google Shape;582;g657139bfc6_1_107"/>
          <p:cNvSpPr txBox="1"/>
          <p:nvPr>
            <p:ph type="title"/>
          </p:nvPr>
        </p:nvSpPr>
        <p:spPr>
          <a:xfrm>
            <a:off x="182550" y="216425"/>
            <a:ext cx="8730000" cy="685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3200"/>
              <a:buFont typeface="Arial"/>
              <a:buNone/>
            </a:pPr>
            <a:r>
              <a:rPr b="1" lang="en-US" sz="2500">
                <a:solidFill>
                  <a:srgbClr val="073763"/>
                </a:solidFill>
                <a:latin typeface="Montserrat"/>
                <a:ea typeface="Montserrat"/>
                <a:cs typeface="Montserrat"/>
                <a:sym typeface="Montserrat"/>
              </a:rPr>
              <a:t>Rectangle using SVG</a:t>
            </a:r>
            <a:endParaRPr b="1" sz="2500">
              <a:solidFill>
                <a:srgbClr val="073763"/>
              </a:solidFill>
              <a:latin typeface="Montserrat"/>
              <a:ea typeface="Montserrat"/>
              <a:cs typeface="Montserrat"/>
              <a:sym typeface="Montserrat"/>
            </a:endParaRPr>
          </a:p>
        </p:txBody>
      </p:sp>
      <p:sp>
        <p:nvSpPr>
          <p:cNvPr id="583" name="Google Shape;583;g657139bfc6_1_107"/>
          <p:cNvSpPr/>
          <p:nvPr/>
        </p:nvSpPr>
        <p:spPr>
          <a:xfrm>
            <a:off x="-21250" y="4675900"/>
            <a:ext cx="9165300" cy="467700"/>
          </a:xfrm>
          <a:prstGeom prst="rect">
            <a:avLst/>
          </a:prstGeom>
          <a:solidFill>
            <a:srgbClr val="17274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4" name="Google Shape;584;g657139bfc6_1_107"/>
          <p:cNvSpPr txBox="1"/>
          <p:nvPr/>
        </p:nvSpPr>
        <p:spPr>
          <a:xfrm>
            <a:off x="593150" y="902225"/>
            <a:ext cx="7922100" cy="34299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lang="en-US" sz="1500">
                <a:solidFill>
                  <a:srgbClr val="3F51B5"/>
                </a:solidFill>
                <a:latin typeface="Roboto Mono"/>
                <a:ea typeface="Roboto Mono"/>
                <a:cs typeface="Roboto Mono"/>
                <a:sym typeface="Roboto Mono"/>
              </a:rPr>
              <a:t>&lt;svg</a:t>
            </a:r>
            <a:r>
              <a:rPr lang="en-US" sz="1500">
                <a:solidFill>
                  <a:srgbClr val="37474F"/>
                </a:solidFill>
                <a:latin typeface="Roboto Mono"/>
                <a:ea typeface="Roboto Mono"/>
                <a:cs typeface="Roboto Mono"/>
                <a:sym typeface="Roboto Mono"/>
              </a:rPr>
              <a:t> </a:t>
            </a:r>
            <a:r>
              <a:rPr lang="en-US" sz="1500">
                <a:solidFill>
                  <a:srgbClr val="9C27B0"/>
                </a:solidFill>
                <a:latin typeface="Roboto Mono"/>
                <a:ea typeface="Roboto Mono"/>
                <a:cs typeface="Roboto Mono"/>
                <a:sym typeface="Roboto Mono"/>
              </a:rPr>
              <a:t>width</a:t>
            </a:r>
            <a:r>
              <a:rPr lang="en-US" sz="1500">
                <a:solidFill>
                  <a:srgbClr val="37474F"/>
                </a:solidFill>
                <a:latin typeface="Roboto Mono"/>
                <a:ea typeface="Roboto Mono"/>
                <a:cs typeface="Roboto Mono"/>
                <a:sym typeface="Roboto Mono"/>
              </a:rPr>
              <a:t>=</a:t>
            </a:r>
            <a:r>
              <a:rPr lang="en-US" sz="1500">
                <a:solidFill>
                  <a:srgbClr val="388E3C"/>
                </a:solidFill>
                <a:latin typeface="Roboto Mono"/>
                <a:ea typeface="Roboto Mono"/>
                <a:cs typeface="Roboto Mono"/>
                <a:sym typeface="Roboto Mono"/>
              </a:rPr>
              <a:t>"500"</a:t>
            </a:r>
            <a:r>
              <a:rPr lang="en-US" sz="1500">
                <a:solidFill>
                  <a:srgbClr val="37474F"/>
                </a:solidFill>
                <a:latin typeface="Roboto Mono"/>
                <a:ea typeface="Roboto Mono"/>
                <a:cs typeface="Roboto Mono"/>
                <a:sym typeface="Roboto Mono"/>
              </a:rPr>
              <a:t> </a:t>
            </a:r>
            <a:r>
              <a:rPr lang="en-US" sz="1500">
                <a:solidFill>
                  <a:srgbClr val="9C27B0"/>
                </a:solidFill>
                <a:latin typeface="Roboto Mono"/>
                <a:ea typeface="Roboto Mono"/>
                <a:cs typeface="Roboto Mono"/>
                <a:sym typeface="Roboto Mono"/>
              </a:rPr>
              <a:t>height</a:t>
            </a:r>
            <a:r>
              <a:rPr lang="en-US" sz="1500">
                <a:solidFill>
                  <a:srgbClr val="37474F"/>
                </a:solidFill>
                <a:latin typeface="Roboto Mono"/>
                <a:ea typeface="Roboto Mono"/>
                <a:cs typeface="Roboto Mono"/>
                <a:sym typeface="Roboto Mono"/>
              </a:rPr>
              <a:t>=</a:t>
            </a:r>
            <a:r>
              <a:rPr lang="en-US" sz="1500">
                <a:solidFill>
                  <a:srgbClr val="388E3C"/>
                </a:solidFill>
                <a:latin typeface="Roboto Mono"/>
                <a:ea typeface="Roboto Mono"/>
                <a:cs typeface="Roboto Mono"/>
                <a:sym typeface="Roboto Mono"/>
              </a:rPr>
              <a:t>"200"</a:t>
            </a:r>
            <a:r>
              <a:rPr lang="en-US" sz="1500">
                <a:solidFill>
                  <a:srgbClr val="3F51B5"/>
                </a:solidFill>
                <a:latin typeface="Roboto Mono"/>
                <a:ea typeface="Roboto Mono"/>
                <a:cs typeface="Roboto Mono"/>
                <a:sym typeface="Roboto Mono"/>
              </a:rPr>
              <a:t>&gt;</a:t>
            </a:r>
            <a:endParaRPr sz="1500">
              <a:solidFill>
                <a:srgbClr val="37474F"/>
              </a:solidFill>
              <a:latin typeface="Roboto Mono"/>
              <a:ea typeface="Roboto Mono"/>
              <a:cs typeface="Roboto Mono"/>
              <a:sym typeface="Roboto Mono"/>
            </a:endParaRPr>
          </a:p>
          <a:p>
            <a:pPr indent="0" lvl="0" marL="0" rtl="0" algn="l">
              <a:lnSpc>
                <a:spcPct val="150000"/>
              </a:lnSpc>
              <a:spcBef>
                <a:spcPts val="0"/>
              </a:spcBef>
              <a:spcAft>
                <a:spcPts val="0"/>
              </a:spcAft>
              <a:buClr>
                <a:schemeClr val="dk1"/>
              </a:buClr>
              <a:buSzPts val="1100"/>
              <a:buFont typeface="Arial"/>
              <a:buNone/>
            </a:pPr>
            <a:r>
              <a:rPr lang="en-US" sz="1500">
                <a:solidFill>
                  <a:srgbClr val="37474F"/>
                </a:solidFill>
                <a:latin typeface="Roboto Mono"/>
                <a:ea typeface="Roboto Mono"/>
                <a:cs typeface="Roboto Mono"/>
                <a:sym typeface="Roboto Mono"/>
              </a:rPr>
              <a:t>  </a:t>
            </a:r>
            <a:r>
              <a:rPr lang="en-US" sz="1500">
                <a:solidFill>
                  <a:srgbClr val="3F51B5"/>
                </a:solidFill>
                <a:latin typeface="Roboto Mono"/>
                <a:ea typeface="Roboto Mono"/>
                <a:cs typeface="Roboto Mono"/>
                <a:sym typeface="Roboto Mono"/>
              </a:rPr>
              <a:t>&lt;rect</a:t>
            </a:r>
            <a:r>
              <a:rPr lang="en-US" sz="1500">
                <a:solidFill>
                  <a:srgbClr val="37474F"/>
                </a:solidFill>
                <a:latin typeface="Roboto Mono"/>
                <a:ea typeface="Roboto Mono"/>
                <a:cs typeface="Roboto Mono"/>
                <a:sym typeface="Roboto Mono"/>
              </a:rPr>
              <a:t> </a:t>
            </a:r>
            <a:r>
              <a:rPr lang="en-US" sz="1500">
                <a:solidFill>
                  <a:srgbClr val="9C27B0"/>
                </a:solidFill>
                <a:latin typeface="Roboto Mono"/>
                <a:ea typeface="Roboto Mono"/>
                <a:cs typeface="Roboto Mono"/>
                <a:sym typeface="Roboto Mono"/>
              </a:rPr>
              <a:t>x</a:t>
            </a:r>
            <a:r>
              <a:rPr lang="en-US" sz="1500">
                <a:solidFill>
                  <a:srgbClr val="37474F"/>
                </a:solidFill>
                <a:latin typeface="Roboto Mono"/>
                <a:ea typeface="Roboto Mono"/>
                <a:cs typeface="Roboto Mono"/>
                <a:sym typeface="Roboto Mono"/>
              </a:rPr>
              <a:t>=</a:t>
            </a:r>
            <a:r>
              <a:rPr lang="en-US" sz="1500">
                <a:solidFill>
                  <a:srgbClr val="388E3C"/>
                </a:solidFill>
                <a:latin typeface="Roboto Mono"/>
                <a:ea typeface="Roboto Mono"/>
                <a:cs typeface="Roboto Mono"/>
                <a:sym typeface="Roboto Mono"/>
              </a:rPr>
              <a:t>"10"</a:t>
            </a:r>
            <a:r>
              <a:rPr lang="en-US" sz="1500">
                <a:solidFill>
                  <a:srgbClr val="37474F"/>
                </a:solidFill>
                <a:latin typeface="Roboto Mono"/>
                <a:ea typeface="Roboto Mono"/>
                <a:cs typeface="Roboto Mono"/>
                <a:sym typeface="Roboto Mono"/>
              </a:rPr>
              <a:t> </a:t>
            </a:r>
            <a:r>
              <a:rPr lang="en-US" sz="1500">
                <a:solidFill>
                  <a:srgbClr val="9C27B0"/>
                </a:solidFill>
                <a:latin typeface="Roboto Mono"/>
                <a:ea typeface="Roboto Mono"/>
                <a:cs typeface="Roboto Mono"/>
                <a:sym typeface="Roboto Mono"/>
              </a:rPr>
              <a:t>y</a:t>
            </a:r>
            <a:r>
              <a:rPr lang="en-US" sz="1500">
                <a:solidFill>
                  <a:srgbClr val="37474F"/>
                </a:solidFill>
                <a:latin typeface="Roboto Mono"/>
                <a:ea typeface="Roboto Mono"/>
                <a:cs typeface="Roboto Mono"/>
                <a:sym typeface="Roboto Mono"/>
              </a:rPr>
              <a:t>=</a:t>
            </a:r>
            <a:r>
              <a:rPr lang="en-US" sz="1500">
                <a:solidFill>
                  <a:srgbClr val="388E3C"/>
                </a:solidFill>
                <a:latin typeface="Roboto Mono"/>
                <a:ea typeface="Roboto Mono"/>
                <a:cs typeface="Roboto Mono"/>
                <a:sym typeface="Roboto Mono"/>
              </a:rPr>
              <a:t>"20"</a:t>
            </a:r>
            <a:r>
              <a:rPr lang="en-US" sz="1500">
                <a:solidFill>
                  <a:srgbClr val="37474F"/>
                </a:solidFill>
                <a:latin typeface="Roboto Mono"/>
                <a:ea typeface="Roboto Mono"/>
                <a:cs typeface="Roboto Mono"/>
                <a:sym typeface="Roboto Mono"/>
              </a:rPr>
              <a:t> </a:t>
            </a:r>
            <a:r>
              <a:rPr lang="en-US" sz="1500">
                <a:solidFill>
                  <a:srgbClr val="9C27B0"/>
                </a:solidFill>
                <a:latin typeface="Roboto Mono"/>
                <a:ea typeface="Roboto Mono"/>
                <a:cs typeface="Roboto Mono"/>
                <a:sym typeface="Roboto Mono"/>
              </a:rPr>
              <a:t>rx</a:t>
            </a:r>
            <a:r>
              <a:rPr lang="en-US" sz="1500">
                <a:solidFill>
                  <a:srgbClr val="37474F"/>
                </a:solidFill>
                <a:latin typeface="Roboto Mono"/>
                <a:ea typeface="Roboto Mono"/>
                <a:cs typeface="Roboto Mono"/>
                <a:sym typeface="Roboto Mono"/>
              </a:rPr>
              <a:t>=</a:t>
            </a:r>
            <a:r>
              <a:rPr lang="en-US" sz="1500">
                <a:solidFill>
                  <a:srgbClr val="388E3C"/>
                </a:solidFill>
                <a:latin typeface="Roboto Mono"/>
                <a:ea typeface="Roboto Mono"/>
                <a:cs typeface="Roboto Mono"/>
                <a:sym typeface="Roboto Mono"/>
              </a:rPr>
              <a:t>"20"</a:t>
            </a:r>
            <a:r>
              <a:rPr lang="en-US" sz="1500">
                <a:solidFill>
                  <a:srgbClr val="37474F"/>
                </a:solidFill>
                <a:latin typeface="Roboto Mono"/>
                <a:ea typeface="Roboto Mono"/>
                <a:cs typeface="Roboto Mono"/>
                <a:sym typeface="Roboto Mono"/>
              </a:rPr>
              <a:t> </a:t>
            </a:r>
            <a:r>
              <a:rPr lang="en-US" sz="1500">
                <a:solidFill>
                  <a:srgbClr val="9C27B0"/>
                </a:solidFill>
                <a:latin typeface="Roboto Mono"/>
                <a:ea typeface="Roboto Mono"/>
                <a:cs typeface="Roboto Mono"/>
                <a:sym typeface="Roboto Mono"/>
              </a:rPr>
              <a:t>ry</a:t>
            </a:r>
            <a:r>
              <a:rPr lang="en-US" sz="1500">
                <a:solidFill>
                  <a:srgbClr val="37474F"/>
                </a:solidFill>
                <a:latin typeface="Roboto Mono"/>
                <a:ea typeface="Roboto Mono"/>
                <a:cs typeface="Roboto Mono"/>
                <a:sym typeface="Roboto Mono"/>
              </a:rPr>
              <a:t>=</a:t>
            </a:r>
            <a:r>
              <a:rPr lang="en-US" sz="1500">
                <a:solidFill>
                  <a:srgbClr val="388E3C"/>
                </a:solidFill>
                <a:latin typeface="Roboto Mono"/>
                <a:ea typeface="Roboto Mono"/>
                <a:cs typeface="Roboto Mono"/>
                <a:sym typeface="Roboto Mono"/>
              </a:rPr>
              <a:t>"20"</a:t>
            </a:r>
            <a:r>
              <a:rPr lang="en-US" sz="1500">
                <a:solidFill>
                  <a:srgbClr val="37474F"/>
                </a:solidFill>
                <a:latin typeface="Roboto Mono"/>
                <a:ea typeface="Roboto Mono"/>
                <a:cs typeface="Roboto Mono"/>
                <a:sym typeface="Roboto Mono"/>
              </a:rPr>
              <a:t> </a:t>
            </a:r>
            <a:r>
              <a:rPr lang="en-US" sz="1500">
                <a:solidFill>
                  <a:srgbClr val="9C27B0"/>
                </a:solidFill>
                <a:latin typeface="Roboto Mono"/>
                <a:ea typeface="Roboto Mono"/>
                <a:cs typeface="Roboto Mono"/>
                <a:sym typeface="Roboto Mono"/>
              </a:rPr>
              <a:t>width</a:t>
            </a:r>
            <a:r>
              <a:rPr lang="en-US" sz="1500">
                <a:solidFill>
                  <a:srgbClr val="37474F"/>
                </a:solidFill>
                <a:latin typeface="Roboto Mono"/>
                <a:ea typeface="Roboto Mono"/>
                <a:cs typeface="Roboto Mono"/>
                <a:sym typeface="Roboto Mono"/>
              </a:rPr>
              <a:t>=</a:t>
            </a:r>
            <a:r>
              <a:rPr lang="en-US" sz="1500">
                <a:solidFill>
                  <a:srgbClr val="388E3C"/>
                </a:solidFill>
                <a:latin typeface="Roboto Mono"/>
                <a:ea typeface="Roboto Mono"/>
                <a:cs typeface="Roboto Mono"/>
                <a:sym typeface="Roboto Mono"/>
              </a:rPr>
              <a:t>"250"</a:t>
            </a:r>
            <a:r>
              <a:rPr lang="en-US" sz="1500">
                <a:solidFill>
                  <a:srgbClr val="37474F"/>
                </a:solidFill>
                <a:latin typeface="Roboto Mono"/>
                <a:ea typeface="Roboto Mono"/>
                <a:cs typeface="Roboto Mono"/>
                <a:sym typeface="Roboto Mono"/>
              </a:rPr>
              <a:t> </a:t>
            </a:r>
            <a:r>
              <a:rPr lang="en-US" sz="1500">
                <a:solidFill>
                  <a:srgbClr val="9C27B0"/>
                </a:solidFill>
                <a:latin typeface="Roboto Mono"/>
                <a:ea typeface="Roboto Mono"/>
                <a:cs typeface="Roboto Mono"/>
                <a:sym typeface="Roboto Mono"/>
              </a:rPr>
              <a:t>height</a:t>
            </a:r>
            <a:r>
              <a:rPr lang="en-US" sz="1500">
                <a:solidFill>
                  <a:srgbClr val="37474F"/>
                </a:solidFill>
                <a:latin typeface="Roboto Mono"/>
                <a:ea typeface="Roboto Mono"/>
                <a:cs typeface="Roboto Mono"/>
                <a:sym typeface="Roboto Mono"/>
              </a:rPr>
              <a:t>=</a:t>
            </a:r>
            <a:r>
              <a:rPr lang="en-US" sz="1500">
                <a:solidFill>
                  <a:srgbClr val="388E3C"/>
                </a:solidFill>
                <a:latin typeface="Roboto Mono"/>
                <a:ea typeface="Roboto Mono"/>
                <a:cs typeface="Roboto Mono"/>
                <a:sym typeface="Roboto Mono"/>
              </a:rPr>
              <a:t>"150"</a:t>
            </a:r>
            <a:r>
              <a:rPr lang="en-US" sz="1500">
                <a:solidFill>
                  <a:srgbClr val="37474F"/>
                </a:solidFill>
                <a:latin typeface="Roboto Mono"/>
                <a:ea typeface="Roboto Mono"/>
                <a:cs typeface="Roboto Mono"/>
                <a:sym typeface="Roboto Mono"/>
              </a:rPr>
              <a:t> </a:t>
            </a:r>
            <a:r>
              <a:rPr lang="en-US" sz="1500">
                <a:solidFill>
                  <a:srgbClr val="9C27B0"/>
                </a:solidFill>
                <a:latin typeface="Roboto Mono"/>
                <a:ea typeface="Roboto Mono"/>
                <a:cs typeface="Roboto Mono"/>
                <a:sym typeface="Roboto Mono"/>
              </a:rPr>
              <a:t>style</a:t>
            </a:r>
            <a:r>
              <a:rPr lang="en-US" sz="1500">
                <a:solidFill>
                  <a:srgbClr val="37474F"/>
                </a:solidFill>
                <a:latin typeface="Roboto Mono"/>
                <a:ea typeface="Roboto Mono"/>
                <a:cs typeface="Roboto Mono"/>
                <a:sym typeface="Roboto Mono"/>
              </a:rPr>
              <a:t>=</a:t>
            </a:r>
            <a:r>
              <a:rPr lang="en-US" sz="1500">
                <a:solidFill>
                  <a:srgbClr val="388E3C"/>
                </a:solidFill>
                <a:latin typeface="Roboto Mono"/>
                <a:ea typeface="Roboto Mono"/>
                <a:cs typeface="Roboto Mono"/>
                <a:sym typeface="Roboto Mono"/>
              </a:rPr>
              <a:t>"</a:t>
            </a:r>
            <a:r>
              <a:rPr lang="en-US" sz="1500">
                <a:solidFill>
                  <a:srgbClr val="3F51B5"/>
                </a:solidFill>
                <a:latin typeface="Roboto Mono"/>
                <a:ea typeface="Roboto Mono"/>
                <a:cs typeface="Roboto Mono"/>
                <a:sym typeface="Roboto Mono"/>
              </a:rPr>
              <a:t>fill</a:t>
            </a:r>
            <a:r>
              <a:rPr lang="en-US" sz="1500">
                <a:solidFill>
                  <a:srgbClr val="37474F"/>
                </a:solidFill>
                <a:latin typeface="Roboto Mono"/>
                <a:ea typeface="Roboto Mono"/>
                <a:cs typeface="Roboto Mono"/>
                <a:sym typeface="Roboto Mono"/>
              </a:rPr>
              <a:t>:red; </a:t>
            </a:r>
            <a:r>
              <a:rPr lang="en-US" sz="1500">
                <a:solidFill>
                  <a:srgbClr val="3F51B5"/>
                </a:solidFill>
                <a:latin typeface="Roboto Mono"/>
                <a:ea typeface="Roboto Mono"/>
                <a:cs typeface="Roboto Mono"/>
                <a:sym typeface="Roboto Mono"/>
              </a:rPr>
              <a:t>stroke</a:t>
            </a:r>
            <a:r>
              <a:rPr lang="en-US" sz="1500">
                <a:solidFill>
                  <a:srgbClr val="37474F"/>
                </a:solidFill>
                <a:latin typeface="Roboto Mono"/>
                <a:ea typeface="Roboto Mono"/>
                <a:cs typeface="Roboto Mono"/>
                <a:sym typeface="Roboto Mono"/>
              </a:rPr>
              <a:t>:black; </a:t>
            </a:r>
            <a:r>
              <a:rPr lang="en-US" sz="1500">
                <a:solidFill>
                  <a:srgbClr val="3F51B5"/>
                </a:solidFill>
                <a:latin typeface="Roboto Mono"/>
                <a:ea typeface="Roboto Mono"/>
                <a:cs typeface="Roboto Mono"/>
                <a:sym typeface="Roboto Mono"/>
              </a:rPr>
              <a:t>stroke-width</a:t>
            </a:r>
            <a:r>
              <a:rPr lang="en-US" sz="1500">
                <a:solidFill>
                  <a:srgbClr val="37474F"/>
                </a:solidFill>
                <a:latin typeface="Roboto Mono"/>
                <a:ea typeface="Roboto Mono"/>
                <a:cs typeface="Roboto Mono"/>
                <a:sym typeface="Roboto Mono"/>
              </a:rPr>
              <a:t>:</a:t>
            </a:r>
            <a:r>
              <a:rPr lang="en-US" sz="1500">
                <a:solidFill>
                  <a:srgbClr val="C53929"/>
                </a:solidFill>
                <a:latin typeface="Roboto Mono"/>
                <a:ea typeface="Roboto Mono"/>
                <a:cs typeface="Roboto Mono"/>
                <a:sym typeface="Roboto Mono"/>
              </a:rPr>
              <a:t>5</a:t>
            </a:r>
            <a:r>
              <a:rPr lang="en-US" sz="1500">
                <a:solidFill>
                  <a:srgbClr val="37474F"/>
                </a:solidFill>
                <a:latin typeface="Roboto Mono"/>
                <a:ea typeface="Roboto Mono"/>
                <a:cs typeface="Roboto Mono"/>
                <a:sym typeface="Roboto Mono"/>
              </a:rPr>
              <a:t>; </a:t>
            </a:r>
            <a:r>
              <a:rPr lang="en-US" sz="1500">
                <a:solidFill>
                  <a:srgbClr val="3F51B5"/>
                </a:solidFill>
                <a:latin typeface="Roboto Mono"/>
                <a:ea typeface="Roboto Mono"/>
                <a:cs typeface="Roboto Mono"/>
                <a:sym typeface="Roboto Mono"/>
              </a:rPr>
              <a:t>opacity</a:t>
            </a:r>
            <a:r>
              <a:rPr lang="en-US" sz="1500">
                <a:solidFill>
                  <a:srgbClr val="37474F"/>
                </a:solidFill>
                <a:latin typeface="Roboto Mono"/>
                <a:ea typeface="Roboto Mono"/>
                <a:cs typeface="Roboto Mono"/>
                <a:sym typeface="Roboto Mono"/>
              </a:rPr>
              <a:t>:</a:t>
            </a:r>
            <a:r>
              <a:rPr lang="en-US" sz="1500">
                <a:solidFill>
                  <a:srgbClr val="C53929"/>
                </a:solidFill>
                <a:latin typeface="Roboto Mono"/>
                <a:ea typeface="Roboto Mono"/>
                <a:cs typeface="Roboto Mono"/>
                <a:sym typeface="Roboto Mono"/>
              </a:rPr>
              <a:t>0.5</a:t>
            </a:r>
            <a:r>
              <a:rPr lang="en-US" sz="1500">
                <a:solidFill>
                  <a:srgbClr val="388E3C"/>
                </a:solidFill>
                <a:latin typeface="Roboto Mono"/>
                <a:ea typeface="Roboto Mono"/>
                <a:cs typeface="Roboto Mono"/>
                <a:sym typeface="Roboto Mono"/>
              </a:rPr>
              <a:t>"</a:t>
            </a:r>
            <a:r>
              <a:rPr lang="en-US" sz="1500">
                <a:solidFill>
                  <a:srgbClr val="37474F"/>
                </a:solidFill>
                <a:latin typeface="Roboto Mono"/>
                <a:ea typeface="Roboto Mono"/>
                <a:cs typeface="Roboto Mono"/>
                <a:sym typeface="Roboto Mono"/>
              </a:rPr>
              <a:t> </a:t>
            </a:r>
            <a:r>
              <a:rPr lang="en-US" sz="1500">
                <a:solidFill>
                  <a:srgbClr val="3F51B5"/>
                </a:solidFill>
                <a:latin typeface="Roboto Mono"/>
                <a:ea typeface="Roboto Mono"/>
                <a:cs typeface="Roboto Mono"/>
                <a:sym typeface="Roboto Mono"/>
              </a:rPr>
              <a:t>/&gt;</a:t>
            </a:r>
            <a:endParaRPr sz="1500">
              <a:solidFill>
                <a:srgbClr val="37474F"/>
              </a:solidFill>
              <a:latin typeface="Roboto Mono"/>
              <a:ea typeface="Roboto Mono"/>
              <a:cs typeface="Roboto Mono"/>
              <a:sym typeface="Roboto Mono"/>
            </a:endParaRPr>
          </a:p>
          <a:p>
            <a:pPr indent="0" lvl="0" marL="0" rtl="0" algn="l">
              <a:lnSpc>
                <a:spcPct val="150000"/>
              </a:lnSpc>
              <a:spcBef>
                <a:spcPts val="0"/>
              </a:spcBef>
              <a:spcAft>
                <a:spcPts val="0"/>
              </a:spcAft>
              <a:buClr>
                <a:schemeClr val="dk1"/>
              </a:buClr>
              <a:buSzPts val="1100"/>
              <a:buFont typeface="Arial"/>
              <a:buNone/>
            </a:pPr>
            <a:r>
              <a:rPr lang="en-US" sz="1500">
                <a:solidFill>
                  <a:srgbClr val="37474F"/>
                </a:solidFill>
                <a:latin typeface="Roboto Mono"/>
                <a:ea typeface="Roboto Mono"/>
                <a:cs typeface="Roboto Mono"/>
                <a:sym typeface="Roboto Mono"/>
              </a:rPr>
              <a:t>  Sorry, your browser does not support inline SVG.</a:t>
            </a:r>
            <a:endParaRPr sz="1500">
              <a:solidFill>
                <a:srgbClr val="37474F"/>
              </a:solidFill>
              <a:latin typeface="Roboto Mono"/>
              <a:ea typeface="Roboto Mono"/>
              <a:cs typeface="Roboto Mono"/>
              <a:sym typeface="Roboto Mono"/>
            </a:endParaRPr>
          </a:p>
          <a:p>
            <a:pPr indent="0" lvl="0" marL="0" rtl="0" algn="l">
              <a:lnSpc>
                <a:spcPct val="150000"/>
              </a:lnSpc>
              <a:spcBef>
                <a:spcPts val="0"/>
              </a:spcBef>
              <a:spcAft>
                <a:spcPts val="0"/>
              </a:spcAft>
              <a:buClr>
                <a:schemeClr val="dk1"/>
              </a:buClr>
              <a:buSzPts val="1100"/>
              <a:buFont typeface="Arial"/>
              <a:buNone/>
            </a:pPr>
            <a:r>
              <a:rPr lang="en-US" sz="1500">
                <a:solidFill>
                  <a:srgbClr val="3F51B5"/>
                </a:solidFill>
                <a:latin typeface="Roboto Mono"/>
                <a:ea typeface="Roboto Mono"/>
                <a:cs typeface="Roboto Mono"/>
                <a:sym typeface="Roboto Mono"/>
              </a:rPr>
              <a:t>&lt;/svg&gt;</a:t>
            </a:r>
            <a:endParaRPr sz="1500">
              <a:solidFill>
                <a:srgbClr val="3F51B5"/>
              </a:solidFill>
              <a:latin typeface="Roboto Mono"/>
              <a:ea typeface="Roboto Mono"/>
              <a:cs typeface="Roboto Mono"/>
              <a:sym typeface="Roboto Mon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pic>
        <p:nvPicPr>
          <p:cNvPr id="147" name="Google Shape;147;g6548aeef45_0_22"/>
          <p:cNvPicPr preferRelativeResize="0"/>
          <p:nvPr/>
        </p:nvPicPr>
        <p:blipFill rotWithShape="1">
          <a:blip r:embed="rId3">
            <a:alphaModFix/>
          </a:blip>
          <a:srcRect b="0" l="1879" r="4601" t="11039"/>
          <a:stretch/>
        </p:blipFill>
        <p:spPr>
          <a:xfrm>
            <a:off x="0" y="0"/>
            <a:ext cx="9144000" cy="5143500"/>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6FF"/>
        </a:solidFill>
      </p:bgPr>
    </p:bg>
    <p:spTree>
      <p:nvGrpSpPr>
        <p:cNvPr id="588" name="Shape 588"/>
        <p:cNvGrpSpPr/>
        <p:nvPr/>
      </p:nvGrpSpPr>
      <p:grpSpPr>
        <a:xfrm>
          <a:off x="0" y="0"/>
          <a:ext cx="0" cy="0"/>
          <a:chOff x="0" y="0"/>
          <a:chExt cx="0" cy="0"/>
        </a:xfrm>
      </p:grpSpPr>
      <p:pic>
        <p:nvPicPr>
          <p:cNvPr id="589" name="Google Shape;589;g657139bfc6_1_125"/>
          <p:cNvPicPr preferRelativeResize="0"/>
          <p:nvPr/>
        </p:nvPicPr>
        <p:blipFill>
          <a:blip r:embed="rId3">
            <a:alphaModFix/>
          </a:blip>
          <a:stretch>
            <a:fillRect/>
          </a:stretch>
        </p:blipFill>
        <p:spPr>
          <a:xfrm>
            <a:off x="2101988" y="152400"/>
            <a:ext cx="4940034" cy="4838700"/>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6FF"/>
        </a:solidFill>
      </p:bgPr>
    </p:bg>
    <p:spTree>
      <p:nvGrpSpPr>
        <p:cNvPr id="593" name="Shape 593"/>
        <p:cNvGrpSpPr/>
        <p:nvPr/>
      </p:nvGrpSpPr>
      <p:grpSpPr>
        <a:xfrm>
          <a:off x="0" y="0"/>
          <a:ext cx="0" cy="0"/>
          <a:chOff x="0" y="0"/>
          <a:chExt cx="0" cy="0"/>
        </a:xfrm>
      </p:grpSpPr>
      <p:sp>
        <p:nvSpPr>
          <p:cNvPr id="594" name="Google Shape;594;g657139bfc6_1_146"/>
          <p:cNvSpPr txBox="1"/>
          <p:nvPr>
            <p:ph type="title"/>
          </p:nvPr>
        </p:nvSpPr>
        <p:spPr>
          <a:xfrm>
            <a:off x="182550" y="216425"/>
            <a:ext cx="8730000" cy="685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3200"/>
              <a:buFont typeface="Arial"/>
              <a:buNone/>
            </a:pPr>
            <a:r>
              <a:rPr b="1" lang="en-US" sz="2500">
                <a:solidFill>
                  <a:srgbClr val="073763"/>
                </a:solidFill>
                <a:latin typeface="Montserrat"/>
                <a:ea typeface="Montserrat"/>
                <a:cs typeface="Montserrat"/>
                <a:sym typeface="Montserrat"/>
              </a:rPr>
              <a:t>Final Project</a:t>
            </a:r>
            <a:endParaRPr b="1" sz="2500">
              <a:solidFill>
                <a:srgbClr val="073763"/>
              </a:solidFill>
              <a:latin typeface="Montserrat"/>
              <a:ea typeface="Montserrat"/>
              <a:cs typeface="Montserrat"/>
              <a:sym typeface="Montserrat"/>
            </a:endParaRPr>
          </a:p>
        </p:txBody>
      </p:sp>
      <p:sp>
        <p:nvSpPr>
          <p:cNvPr id="595" name="Google Shape;595;g657139bfc6_1_146"/>
          <p:cNvSpPr/>
          <p:nvPr/>
        </p:nvSpPr>
        <p:spPr>
          <a:xfrm>
            <a:off x="-21250" y="4675900"/>
            <a:ext cx="9165300" cy="467700"/>
          </a:xfrm>
          <a:prstGeom prst="rect">
            <a:avLst/>
          </a:prstGeom>
          <a:solidFill>
            <a:srgbClr val="17274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6" name="Google Shape;596;g657139bfc6_1_146"/>
          <p:cNvSpPr txBox="1"/>
          <p:nvPr/>
        </p:nvSpPr>
        <p:spPr>
          <a:xfrm>
            <a:off x="593150" y="902225"/>
            <a:ext cx="7922100" cy="34299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lang="en-US" sz="1500">
                <a:solidFill>
                  <a:srgbClr val="3F51B5"/>
                </a:solidFill>
                <a:latin typeface="Roboto Mono"/>
                <a:ea typeface="Roboto Mono"/>
                <a:cs typeface="Roboto Mono"/>
                <a:sym typeface="Roboto Mono"/>
              </a:rPr>
              <a:t>Please finish this before Monday’s Practice Session.</a:t>
            </a:r>
            <a:endParaRPr sz="1500">
              <a:solidFill>
                <a:srgbClr val="3F51B5"/>
              </a:solidFill>
              <a:latin typeface="Roboto Mono"/>
              <a:ea typeface="Roboto Mono"/>
              <a:cs typeface="Roboto Mono"/>
              <a:sym typeface="Roboto Mono"/>
            </a:endParaRPr>
          </a:p>
          <a:p>
            <a:pPr indent="0" lvl="0" marL="0" rtl="0" algn="l">
              <a:lnSpc>
                <a:spcPct val="150000"/>
              </a:lnSpc>
              <a:spcBef>
                <a:spcPts val="0"/>
              </a:spcBef>
              <a:spcAft>
                <a:spcPts val="0"/>
              </a:spcAft>
              <a:buClr>
                <a:schemeClr val="dk1"/>
              </a:buClr>
              <a:buSzPts val="1100"/>
              <a:buFont typeface="Arial"/>
              <a:buNone/>
            </a:pPr>
            <a:r>
              <a:t/>
            </a:r>
            <a:endParaRPr sz="1500">
              <a:solidFill>
                <a:srgbClr val="3F51B5"/>
              </a:solidFill>
              <a:latin typeface="Roboto Mono"/>
              <a:ea typeface="Roboto Mono"/>
              <a:cs typeface="Roboto Mono"/>
              <a:sym typeface="Roboto Mono"/>
            </a:endParaRPr>
          </a:p>
          <a:p>
            <a:pPr indent="0" lvl="0" marL="0" rtl="0" algn="l">
              <a:lnSpc>
                <a:spcPct val="150000"/>
              </a:lnSpc>
              <a:spcBef>
                <a:spcPts val="0"/>
              </a:spcBef>
              <a:spcAft>
                <a:spcPts val="0"/>
              </a:spcAft>
              <a:buClr>
                <a:schemeClr val="dk1"/>
              </a:buClr>
              <a:buSzPts val="1100"/>
              <a:buFont typeface="Arial"/>
              <a:buNone/>
            </a:pPr>
            <a:r>
              <a:rPr lang="en-US" sz="1500" u="sng">
                <a:solidFill>
                  <a:schemeClr val="hlink"/>
                </a:solidFill>
                <a:hlinkClick r:id="rId3"/>
              </a:rPr>
              <a:t>https://www.edyoda.com/course/1481?episode_id=2236</a:t>
            </a:r>
            <a:endParaRPr sz="1500">
              <a:solidFill>
                <a:srgbClr val="3F51B5"/>
              </a:solidFill>
              <a:latin typeface="Roboto Mono"/>
              <a:ea typeface="Roboto Mono"/>
              <a:cs typeface="Roboto Mono"/>
              <a:sym typeface="Roboto Mono"/>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0" name="Shape 600"/>
        <p:cNvGrpSpPr/>
        <p:nvPr/>
      </p:nvGrpSpPr>
      <p:grpSpPr>
        <a:xfrm>
          <a:off x="0" y="0"/>
          <a:ext cx="0" cy="0"/>
          <a:chOff x="0" y="0"/>
          <a:chExt cx="0" cy="0"/>
        </a:xfrm>
      </p:grpSpPr>
      <p:pic>
        <p:nvPicPr>
          <p:cNvPr id="601" name="Google Shape;601;g41960fbd57_0_62"/>
          <p:cNvPicPr preferRelativeResize="0"/>
          <p:nvPr/>
        </p:nvPicPr>
        <p:blipFill>
          <a:blip r:embed="rId3">
            <a:alphaModFix/>
          </a:blip>
          <a:stretch>
            <a:fillRect/>
          </a:stretch>
        </p:blipFill>
        <p:spPr>
          <a:xfrm>
            <a:off x="0" y="1635"/>
            <a:ext cx="9144000" cy="5140231"/>
          </a:xfrm>
          <a:prstGeom prst="rect">
            <a:avLst/>
          </a:prstGeom>
          <a:noFill/>
          <a:ln>
            <a:noFill/>
          </a:ln>
        </p:spPr>
      </p:pic>
      <p:sp>
        <p:nvSpPr>
          <p:cNvPr id="602" name="Google Shape;602;g41960fbd57_0_62"/>
          <p:cNvSpPr txBox="1"/>
          <p:nvPr/>
        </p:nvSpPr>
        <p:spPr>
          <a:xfrm>
            <a:off x="457200" y="2115450"/>
            <a:ext cx="8229600" cy="912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700"/>
              <a:buFont typeface="Arial"/>
              <a:buNone/>
            </a:pPr>
            <a:r>
              <a:rPr b="1" i="0" lang="en-US" sz="4800" u="none" cap="none" strike="noStrike">
                <a:solidFill>
                  <a:srgbClr val="EFEFEF"/>
                </a:solidFill>
                <a:latin typeface="Montserrat"/>
                <a:ea typeface="Montserrat"/>
                <a:cs typeface="Montserrat"/>
                <a:sym typeface="Montserrat"/>
              </a:rPr>
              <a:t>KEEP LEARNING!!</a:t>
            </a:r>
            <a:endParaRPr b="1" i="0" sz="4800" u="none" cap="none" strike="noStrike">
              <a:solidFill>
                <a:srgbClr val="EFEFEF"/>
              </a:solidFill>
              <a:latin typeface="Montserrat"/>
              <a:ea typeface="Montserrat"/>
              <a:cs typeface="Montserrat"/>
              <a:sym typeface="Montserrat"/>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6FF"/>
        </a:solidFill>
      </p:bgPr>
    </p:bg>
    <p:spTree>
      <p:nvGrpSpPr>
        <p:cNvPr id="606" name="Shape 606"/>
        <p:cNvGrpSpPr/>
        <p:nvPr/>
      </p:nvGrpSpPr>
      <p:grpSpPr>
        <a:xfrm>
          <a:off x="0" y="0"/>
          <a:ext cx="0" cy="0"/>
          <a:chOff x="0" y="0"/>
          <a:chExt cx="0" cy="0"/>
        </a:xfrm>
      </p:grpSpPr>
      <p:sp>
        <p:nvSpPr>
          <p:cNvPr id="607" name="Google Shape;607;g657139bfc6_1_65"/>
          <p:cNvSpPr txBox="1"/>
          <p:nvPr>
            <p:ph type="title"/>
          </p:nvPr>
        </p:nvSpPr>
        <p:spPr>
          <a:xfrm>
            <a:off x="182550" y="216425"/>
            <a:ext cx="8730000" cy="685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3200"/>
              <a:buFont typeface="Arial"/>
              <a:buNone/>
            </a:pPr>
            <a:r>
              <a:rPr b="1" lang="en-US" sz="2500">
                <a:solidFill>
                  <a:srgbClr val="073763"/>
                </a:solidFill>
                <a:latin typeface="Montserrat"/>
                <a:ea typeface="Montserrat"/>
                <a:cs typeface="Montserrat"/>
                <a:sym typeface="Montserrat"/>
              </a:rPr>
              <a:t>TOP HEADING</a:t>
            </a:r>
            <a:endParaRPr b="1" sz="2500">
              <a:solidFill>
                <a:srgbClr val="073763"/>
              </a:solidFill>
              <a:latin typeface="Montserrat"/>
              <a:ea typeface="Montserrat"/>
              <a:cs typeface="Montserrat"/>
              <a:sym typeface="Montserrat"/>
            </a:endParaRPr>
          </a:p>
        </p:txBody>
      </p:sp>
      <p:sp>
        <p:nvSpPr>
          <p:cNvPr id="608" name="Google Shape;608;g657139bfc6_1_65"/>
          <p:cNvSpPr/>
          <p:nvPr/>
        </p:nvSpPr>
        <p:spPr>
          <a:xfrm>
            <a:off x="-21250" y="4675900"/>
            <a:ext cx="9165300" cy="467700"/>
          </a:xfrm>
          <a:prstGeom prst="rect">
            <a:avLst/>
          </a:prstGeom>
          <a:solidFill>
            <a:srgbClr val="17274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9" name="Google Shape;609;g657139bfc6_1_65"/>
          <p:cNvSpPr txBox="1"/>
          <p:nvPr/>
        </p:nvSpPr>
        <p:spPr>
          <a:xfrm>
            <a:off x="593150" y="902225"/>
            <a:ext cx="7922100" cy="34299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LOTS OF MAIN MAIN CONTENT</a:t>
            </a:r>
            <a:endParaRPr sz="1500">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Clr>
                <a:schemeClr val="dk1"/>
              </a:buClr>
              <a:buSzPts val="1100"/>
              <a:buFont typeface="Arial"/>
              <a:buNone/>
            </a:pPr>
            <a:r>
              <a:t/>
            </a:r>
            <a:endParaRPr sz="1500">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Clr>
                <a:schemeClr val="dk1"/>
              </a:buClr>
              <a:buSzPts val="1100"/>
              <a:buFont typeface="Arial"/>
              <a:buNone/>
            </a:pPr>
            <a:r>
              <a:rPr lang="en-US" sz="1500">
                <a:solidFill>
                  <a:srgbClr val="172746"/>
                </a:solidFill>
                <a:latin typeface="Montserrat"/>
                <a:ea typeface="Montserrat"/>
                <a:cs typeface="Montserrat"/>
                <a:sym typeface="Montserrat"/>
              </a:rPr>
              <a:t>LOREM IPSUM DOLOR DOLOR DOLOR LOREM IPSUM DOLOR </a:t>
            </a:r>
            <a:endParaRPr sz="1500">
              <a:solidFill>
                <a:srgbClr val="172746"/>
              </a:solidFill>
              <a:latin typeface="Montserrat"/>
              <a:ea typeface="Montserrat"/>
              <a:cs typeface="Montserrat"/>
              <a:sym typeface="Montserrat"/>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3" name="Shape 613"/>
        <p:cNvGrpSpPr/>
        <p:nvPr/>
      </p:nvGrpSpPr>
      <p:grpSpPr>
        <a:xfrm>
          <a:off x="0" y="0"/>
          <a:ext cx="0" cy="0"/>
          <a:chOff x="0" y="0"/>
          <a:chExt cx="0" cy="0"/>
        </a:xfrm>
      </p:grpSpPr>
      <p:pic>
        <p:nvPicPr>
          <p:cNvPr id="614" name="Google Shape;614;g657139bfc6_1_45"/>
          <p:cNvPicPr preferRelativeResize="0"/>
          <p:nvPr/>
        </p:nvPicPr>
        <p:blipFill>
          <a:blip r:embed="rId3">
            <a:alphaModFix/>
          </a:blip>
          <a:stretch>
            <a:fillRect/>
          </a:stretch>
        </p:blipFill>
        <p:spPr>
          <a:xfrm>
            <a:off x="0" y="1635"/>
            <a:ext cx="9144000" cy="5140231"/>
          </a:xfrm>
          <a:prstGeom prst="rect">
            <a:avLst/>
          </a:prstGeom>
          <a:noFill/>
          <a:ln>
            <a:noFill/>
          </a:ln>
        </p:spPr>
      </p:pic>
      <p:sp>
        <p:nvSpPr>
          <p:cNvPr id="615" name="Google Shape;615;g657139bfc6_1_45"/>
          <p:cNvSpPr txBox="1"/>
          <p:nvPr/>
        </p:nvSpPr>
        <p:spPr>
          <a:xfrm>
            <a:off x="832200" y="2129250"/>
            <a:ext cx="7479600" cy="885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700"/>
              <a:buFont typeface="Arial"/>
              <a:buNone/>
            </a:pPr>
            <a:r>
              <a:rPr b="1" lang="en-US" sz="4800">
                <a:solidFill>
                  <a:srgbClr val="EFEFEF"/>
                </a:solidFill>
                <a:latin typeface="Montserrat"/>
                <a:ea typeface="Montserrat"/>
                <a:cs typeface="Montserrat"/>
                <a:sym typeface="Montserrat"/>
              </a:rPr>
              <a:t>HEADING</a:t>
            </a:r>
            <a:endParaRPr b="1" i="0" sz="4800" u="none" cap="none" strike="noStrike">
              <a:solidFill>
                <a:srgbClr val="EFEFEF"/>
              </a:solidFill>
              <a:latin typeface="Montserrat"/>
              <a:ea typeface="Montserrat"/>
              <a:cs typeface="Montserrat"/>
              <a:sym typeface="Montserra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pic>
        <p:nvPicPr>
          <p:cNvPr id="152" name="Google Shape;152;g6548aeef45_0_28"/>
          <p:cNvPicPr preferRelativeResize="0"/>
          <p:nvPr/>
        </p:nvPicPr>
        <p:blipFill rotWithShape="1">
          <a:blip r:embed="rId3">
            <a:alphaModFix/>
          </a:blip>
          <a:srcRect b="6252" l="0" r="0" t="0"/>
          <a:stretch/>
        </p:blipFill>
        <p:spPr>
          <a:xfrm>
            <a:off x="0" y="0"/>
            <a:ext cx="9144000" cy="51435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